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5"/>
    <p:sldMasterId id="2147483734" r:id="rId6"/>
    <p:sldMasterId id="2147483709" r:id="rId7"/>
  </p:sldMasterIdLst>
  <p:notesMasterIdLst>
    <p:notesMasterId r:id="rId27"/>
  </p:notesMasterIdLst>
  <p:handoutMasterIdLst>
    <p:handoutMasterId r:id="rId28"/>
  </p:handoutMasterIdLst>
  <p:sldIdLst>
    <p:sldId id="273" r:id="rId8"/>
    <p:sldId id="348" r:id="rId9"/>
    <p:sldId id="334" r:id="rId10"/>
    <p:sldId id="302" r:id="rId11"/>
    <p:sldId id="354" r:id="rId12"/>
    <p:sldId id="367" r:id="rId13"/>
    <p:sldId id="355" r:id="rId14"/>
    <p:sldId id="366" r:id="rId15"/>
    <p:sldId id="356" r:id="rId16"/>
    <p:sldId id="361" r:id="rId17"/>
    <p:sldId id="357" r:id="rId18"/>
    <p:sldId id="363" r:id="rId19"/>
    <p:sldId id="358" r:id="rId20"/>
    <p:sldId id="364" r:id="rId21"/>
    <p:sldId id="359" r:id="rId22"/>
    <p:sldId id="365" r:id="rId23"/>
    <p:sldId id="360" r:id="rId24"/>
    <p:sldId id="362" r:id="rId25"/>
    <p:sldId id="281" r:id="rId26"/>
  </p:sldIdLst>
  <p:sldSz cx="12192000" cy="6858000"/>
  <p:notesSz cx="6858000" cy="9144000"/>
  <p:embeddedFontLst>
    <p:embeddedFont>
      <p:font typeface="Montserrat" panose="00000500000000000000" pitchFamily="2" charset="0"/>
      <p:regular r:id="rId29"/>
      <p:bold r:id="rId30"/>
      <p:italic r:id="rId31"/>
      <p:boldItalic r:id="rId32"/>
    </p:embeddedFont>
    <p:embeddedFont>
      <p:font typeface="Montserrat Light" panose="00000400000000000000" pitchFamily="2" charset="0"/>
      <p:regular r:id="rId33"/>
      <p:italic r:id="rId34"/>
    </p:embeddedFont>
    <p:embeddedFont>
      <p:font typeface="Montserrat Medium" panose="00000600000000000000" pitchFamily="2" charset="0"/>
      <p:regular r:id="rId35"/>
      <p:italic r:id="rId36"/>
    </p:embeddedFont>
    <p:embeddedFont>
      <p:font typeface="Montserrat SemiBold" panose="000007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yre, Beth" initials="SB" lastIdx="12" clrIdx="0">
    <p:extLst>
      <p:ext uri="{19B8F6BF-5375-455C-9EA6-DF929625EA0E}">
        <p15:presenceInfo xmlns:p15="http://schemas.microsoft.com/office/powerpoint/2012/main" userId="S::esmyre@dewberry.com::e2211c35-d78d-4cdb-a1d6-dd6acccc95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ADF"/>
    <a:srgbClr val="000000"/>
    <a:srgbClr val="4F6228"/>
    <a:srgbClr val="C3D69B"/>
    <a:srgbClr val="718594"/>
    <a:srgbClr val="B3D2E9"/>
    <a:srgbClr val="008DC7"/>
    <a:srgbClr val="22BAB3"/>
    <a:srgbClr val="A7BACB"/>
    <a:srgbClr val="778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1.fntdata"/><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8/11/2025</a:t>
            </a:fld>
            <a:endParaRPr lang="en-US">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610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03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336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CED3-BCBA-D1E6-A7AD-2B7170EE9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388D1-8B10-8E5A-68FB-480926C28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FC8A6-71B1-AC4A-CC8E-2A0BE6040FD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72886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F8318-C345-32C0-F341-8DC58BDFA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AC605-4F77-D8AC-8ACE-E453F49DA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310B2-87F6-679D-415D-89174911A56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53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09D13-E11C-2742-FFEB-8C82C1F81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A849B-70B7-0740-FD79-2A02685FB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69751-9A62-1C02-3C7D-AEAC0141C3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118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163C-471A-11A2-ADE6-E596A3330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CDAFC-92F1-57BD-EE17-40FAC751D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B923B-CF89-8F63-4F1A-308522EAF0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206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E06A-C133-5B5F-9902-49AA3AA5B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E4744-6452-86E8-2C6C-E30E7D471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613C3-3FC7-AE0F-686A-A710DA910F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3697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836D9-192F-8573-E7BC-830018BF6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9F2B8-C90D-4479-1939-21DC1C309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B81B2-05C5-D885-9A6F-E4D85EF5FA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4871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45EF-8C76-09AE-9A29-97FD654E7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9C2E0-7E3D-7202-6659-BF021E299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B61E6-9DFF-5EBA-E4FC-E3E3CB5EA4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49939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365760" lvl="1" indent="-182880"/>
            <a:endParaRPr lang="en-US" sz="120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U.S. 74 Projects Update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a:solidFill>
                  <a:schemeClr val="tx2"/>
                </a:solidFill>
                <a:effectLst/>
                <a:latin typeface="+mn-lt"/>
                <a:ea typeface="Calibri" panose="020F0502020204030204" pitchFamily="34" charset="0"/>
                <a:cs typeface="Calibri" panose="020F0502020204030204" pitchFamily="34" charset="0"/>
              </a:rPr>
            </a:br>
            <a:r>
              <a:rPr lang="en-US" sz="280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err="1">
                <a:solidFill>
                  <a:schemeClr val="bg1"/>
                </a:solidFill>
                <a:latin typeface="Montserrat Light" pitchFamily="2" charset="77"/>
              </a:rPr>
              <a:t>ncdotcom</a:t>
            </a:r>
            <a:endParaRPr lang="en-US" sz="1300" b="0" i="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9544-FD4C-ABFF-9E72-71EA8D690B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C04C7D-D213-6B05-703F-0B23A3F5D0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90848-A63D-7B96-DE31-15B75812FA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62BA53-CE76-C342-0F7A-C6647FE90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DBC98-9368-6E40-4CFA-B6C7AF674D74}"/>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339685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3449-6578-E61E-D39B-296730D02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D9E2B-EA12-FCB0-CFA8-5C4EBB7907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0685C-C0A1-6B91-8513-E8D9C4CDAC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BD723F-D32F-A170-E831-60D9E5F25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72C3F-1441-DB62-4636-A91B6E41D21B}"/>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3587774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E811-96CC-686F-72DF-4DF1FE600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B1FEF0-6E9F-E67E-D433-BE9B2A6097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E583C5-C332-95D1-FF9E-90D14153C2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D7C7BD-EC32-D3B6-6BBA-0FBB54EE2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381F0-52B3-8E12-B1DD-D5717C1E5CB2}"/>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17135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B885-14D6-5792-8D57-7680B5EA5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8DFC8-0A48-CEAD-AA70-16A471875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572F1-556A-8F48-EC71-FEDFEE65D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D7C47-CAF5-C676-AE37-1099BA60836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694223C-1704-C83E-9D3D-EB0AFBFFA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8A9BFA-F742-325C-CD76-726CBFA5C772}"/>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2542897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3D95-3566-C36E-E8E8-4399E99E3D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2F01EB-243F-9E80-3861-ACF4F5433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0863-7EF3-90FA-DDB1-A81A9AD1D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9FE87D-5357-8B86-0973-18A86846F8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D6D30B-2576-5245-7D0C-03DC20117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E06B2C-C504-4314-3952-F0CC4C51367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F2A758F-79F4-5F36-C19A-1A7F2953D4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D6D34B-ED89-0593-5624-5B076C9908B1}"/>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460655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69A3-3459-6DDC-FCDE-FD5F2A3966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E818E0-3785-CF2C-5672-63CC4EDF0B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C57527D-190C-8DE7-CCB7-CD3BDB4EE4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682129-AE84-3908-0DA6-FCBF15F30513}"/>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1925150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00BEF-3062-6170-F143-B581E054BBA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7B199C3-154D-1347-5638-E406C15BC9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4131F1-88C0-57AD-027E-F17EB09FA979}"/>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948769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CBD8-EBB1-3A9B-DEC9-D220D4B5A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E0F6A-5976-EAF7-C89E-78A2B3D22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574C75-10A3-C012-1A13-4573F7FA5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6E7C3-27F5-6F88-3193-A9B344DAFC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8817F1-B8BA-03F7-FF23-C2F6B94D9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4B1DC-DEC9-0A5F-58B2-DAE99DA76B82}"/>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976527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3E2-8C3E-C725-F41C-2449E81254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9D836E-BBE9-1218-ED09-9FA6E0E25C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5EFBFF-6CBF-25A3-F0AD-894D05CC6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B87E6-E5DF-DF43-B3C7-82C981E4F6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4CA9F5C-6BCE-4259-836F-4F9D6FAD2F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17EEE-0843-10F0-13C8-4E6DAFD16278}"/>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630973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B83D-8EFB-3298-C959-193357972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A80695-6085-1401-1CDA-E5AC0BC42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FE9B9-C735-33E9-32EE-E702C79B9F0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DD7DDB-DAA0-31F5-F8A6-595255BDB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04250-05A0-6934-F06C-5F4723399F44}"/>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4030430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755DEE-5E3E-F96B-F7C7-33A4C49908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8E8417-6167-FCFD-F438-CA49AB5966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C8BCE-BB4C-CD49-49FE-6FE857DFFF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7DF55C2-90EF-F8DA-4A17-B95A476C9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CF135-13A2-AB21-0616-71897E611C57}"/>
              </a:ext>
            </a:extLst>
          </p:cNvPr>
          <p:cNvSpPr>
            <a:spLocks noGrp="1"/>
          </p:cNvSpPr>
          <p:nvPr>
            <p:ph type="sldNum" sz="quarter" idx="12"/>
          </p:nvPr>
        </p:nvSpPr>
        <p:spPr/>
        <p:txBody>
          <a:bodyPr/>
          <a:lstStyle/>
          <a:p>
            <a:fld id="{C05BFD8A-6F54-46DD-9533-BBF21DBACAB2}" type="slidenum">
              <a:rPr lang="en-US" smtClean="0"/>
              <a:t>‹#›</a:t>
            </a:fld>
            <a:endParaRPr lang="en-US"/>
          </a:p>
        </p:txBody>
      </p:sp>
    </p:spTree>
    <p:extLst>
      <p:ext uri="{BB962C8B-B14F-4D97-AF65-F5344CB8AC3E}">
        <p14:creationId xmlns:p14="http://schemas.microsoft.com/office/powerpoint/2010/main" val="609050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chemeClr val="bg1"/>
              </a:solidFill>
              <a:latin typeface="Montserrat Light" pitchFamily="2" charset="77"/>
            </a:endParaRPr>
          </a:p>
        </p:txBody>
      </p:sp>
    </p:spTree>
    <p:extLst>
      <p:ext uri="{BB962C8B-B14F-4D97-AF65-F5344CB8AC3E}">
        <p14:creationId xmlns:p14="http://schemas.microsoft.com/office/powerpoint/2010/main" val="3220388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400659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2361294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61066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048344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730012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84600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918428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11465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3297709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134446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3807243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a:p>
        </p:txBody>
      </p:sp>
    </p:spTree>
    <p:extLst>
      <p:ext uri="{BB962C8B-B14F-4D97-AF65-F5344CB8AC3E}">
        <p14:creationId xmlns:p14="http://schemas.microsoft.com/office/powerpoint/2010/main" val="4268243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313850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a:t>U.S. 74 Projects Update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707685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365760" lvl="1" indent="-182880"/>
            <a:endParaRPr lang="en-US" sz="120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2530389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744872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591821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131294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a:solidFill>
                  <a:schemeClr val="tx2"/>
                </a:solidFill>
                <a:effectLst/>
                <a:latin typeface="+mn-lt"/>
                <a:ea typeface="Calibri" panose="020F0502020204030204" pitchFamily="34" charset="0"/>
                <a:cs typeface="Calibri" panose="020F0502020204030204" pitchFamily="34" charset="0"/>
              </a:rPr>
            </a:br>
            <a:r>
              <a:rPr lang="en-US" sz="280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780840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2768523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err="1">
                <a:solidFill>
                  <a:schemeClr val="bg1"/>
                </a:solidFill>
                <a:latin typeface="Montserrat Light" pitchFamily="2" charset="77"/>
              </a:rPr>
              <a:t>ncdotcom</a:t>
            </a:r>
            <a:endParaRPr lang="en-US" sz="1300" b="0" i="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1257810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err="1"/>
              <a:t>ncdot.gov</a:t>
            </a:r>
            <a:endParaRPr lang="en-US"/>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ncdot_comm</a:t>
            </a:r>
            <a:endParaRPr lang="en-US" sz="1400" b="0" i="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277946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a:solidFill>
                  <a:schemeClr val="bg1"/>
                </a:solidFill>
                <a:latin typeface="Montserrat" pitchFamily="2" charset="77"/>
              </a:rPr>
              <a:t>Thank you!</a:t>
            </a:r>
          </a:p>
        </p:txBody>
      </p:sp>
    </p:spTree>
    <p:extLst>
      <p:ext uri="{BB962C8B-B14F-4D97-AF65-F5344CB8AC3E}">
        <p14:creationId xmlns:p14="http://schemas.microsoft.com/office/powerpoint/2010/main" val="579166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7205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U.S. 74 Projects Update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p:nvPr>
        </p:nvSpPr>
        <p:spPr>
          <a:xfrm>
            <a:off x="2902689" y="216782"/>
            <a:ext cx="8785728" cy="661988"/>
          </a:xfrm>
        </p:spPr>
        <p:txBody>
          <a:bodyPr/>
          <a:lstStyle>
            <a:lvl1pPr marL="0" indent="0" algn="r">
              <a:buNone/>
              <a:defRPr sz="1800">
                <a:solidFill>
                  <a:schemeClr val="tx2"/>
                </a:solidFill>
              </a:defRPr>
            </a:lvl1pPr>
          </a:lstStyle>
          <a:p>
            <a:pPr lvl="0"/>
            <a:endParaRPr lang="en-US"/>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a:t>Title</a:t>
            </a:r>
          </a:p>
          <a:p>
            <a:pPr lvl="1"/>
            <a:r>
              <a:rPr lang="en-US"/>
              <a:t>Bullet 1</a:t>
            </a:r>
          </a:p>
          <a:p>
            <a:pPr lvl="2"/>
            <a:r>
              <a:rPr lang="en-US"/>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sldNum="0"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51B6A8-172E-20DE-2F8E-F1A3085F6F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BAA3FE-CF48-4B2B-E20B-7BB9AB8252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19098-5439-3863-317E-0BACEF3624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C31E09D1-64A5-4261-6FE3-6F4139335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59C993-E7FF-7293-2EB7-9459B97FC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5BFD8A-6F54-46DD-9533-BBF21DBACAB2}" type="slidenum">
              <a:rPr lang="en-US" smtClean="0"/>
              <a:t>‹#›</a:t>
            </a:fld>
            <a:endParaRPr lang="en-US"/>
          </a:p>
        </p:txBody>
      </p:sp>
    </p:spTree>
    <p:extLst>
      <p:ext uri="{BB962C8B-B14F-4D97-AF65-F5344CB8AC3E}">
        <p14:creationId xmlns:p14="http://schemas.microsoft.com/office/powerpoint/2010/main" val="366724012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a:t>Title</a:t>
            </a:r>
          </a:p>
          <a:p>
            <a:pPr lvl="1"/>
            <a:r>
              <a:rPr lang="en-US"/>
              <a:t>Bullet 1</a:t>
            </a:r>
          </a:p>
          <a:p>
            <a:pPr lvl="2"/>
            <a:r>
              <a:rPr lang="en-US"/>
              <a:t>Bullet 2</a:t>
            </a:r>
          </a:p>
        </p:txBody>
      </p:sp>
    </p:spTree>
    <p:extLst>
      <p:ext uri="{BB962C8B-B14F-4D97-AF65-F5344CB8AC3E}">
        <p14:creationId xmlns:p14="http://schemas.microsoft.com/office/powerpoint/2010/main" val="24949365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Lst>
  <p:hf sldNum="0"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55.svg"/><Relationship Id="rId21" Type="http://schemas.openxmlformats.org/officeDocument/2006/relationships/image" Target="../media/image50.png"/><Relationship Id="rId42" Type="http://schemas.openxmlformats.org/officeDocument/2006/relationships/image" Target="../media/image71.svg"/><Relationship Id="rId47" Type="http://schemas.openxmlformats.org/officeDocument/2006/relationships/image" Target="../media/image76.png"/><Relationship Id="rId63" Type="http://schemas.openxmlformats.org/officeDocument/2006/relationships/image" Target="../media/image92.png"/><Relationship Id="rId68" Type="http://schemas.openxmlformats.org/officeDocument/2006/relationships/image" Target="../media/image97.svg"/><Relationship Id="rId16" Type="http://schemas.openxmlformats.org/officeDocument/2006/relationships/image" Target="../media/image4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9" Type="http://schemas.openxmlformats.org/officeDocument/2006/relationships/image" Target="../media/image4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 Id="rId10" Type="http://schemas.openxmlformats.org/officeDocument/2006/relationships/image" Target="../media/image39.sv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7.svg"/><Relationship Id="rId39" Type="http://schemas.openxmlformats.org/officeDocument/2006/relationships/image" Target="../media/image68.png"/><Relationship Id="rId34" Type="http://schemas.openxmlformats.org/officeDocument/2006/relationships/image" Target="../media/image63.svg"/><Relationship Id="rId50" Type="http://schemas.openxmlformats.org/officeDocument/2006/relationships/image" Target="../media/image79.svg"/><Relationship Id="rId55" Type="http://schemas.openxmlformats.org/officeDocument/2006/relationships/image" Target="../media/image84.pn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29" Type="http://schemas.openxmlformats.org/officeDocument/2006/relationships/image" Target="../media/image58.png"/></Relationships>
</file>

<file path=ppt/slides/_rels/slide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a:t>Division 10 Stallings Projects</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a:t>Lee Ainsworth, P.E.</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a:t>August 11, 2025</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495E-D223-D7C3-F30A-0455D114A0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C1BD60-1131-671E-EFC1-D5557B800F6D}"/>
              </a:ext>
            </a:extLst>
          </p:cNvPr>
          <p:cNvSpPr>
            <a:spLocks noGrp="1"/>
          </p:cNvSpPr>
          <p:nvPr>
            <p:ph idx="1"/>
          </p:nvPr>
        </p:nvSpPr>
        <p:spPr>
          <a:xfrm>
            <a:off x="434566" y="1574726"/>
            <a:ext cx="6012532" cy="4933336"/>
          </a:xfrm>
          <a:solidFill>
            <a:schemeClr val="bg1"/>
          </a:solidFill>
        </p:spPr>
        <p:txBody>
          <a:bodyPr>
            <a:normAutofit/>
          </a:bodyPr>
          <a:lstStyle/>
          <a:p>
            <a:pPr>
              <a:spcBef>
                <a:spcPts val="375"/>
              </a:spcBef>
            </a:pPr>
            <a:endParaRPr lang="en-US" b="1"/>
          </a:p>
          <a:p>
            <a:pPr>
              <a:spcBef>
                <a:spcPts val="375"/>
              </a:spcBef>
            </a:pPr>
            <a:r>
              <a:rPr lang="en-US" b="1"/>
              <a:t>Funded Project Scope</a:t>
            </a:r>
            <a:r>
              <a:rPr lang="en-US"/>
              <a:t>: </a:t>
            </a:r>
          </a:p>
          <a:p>
            <a:pPr marL="800100" lvl="1" indent="-285750"/>
            <a:r>
              <a:rPr lang="en-US"/>
              <a:t>Construct intersection improvements including left turn lanes and modification of traffic signal.</a:t>
            </a:r>
          </a:p>
          <a:p>
            <a:pPr>
              <a:spcBef>
                <a:spcPts val="375"/>
              </a:spcBef>
            </a:pPr>
            <a:endParaRPr lang="en-US" b="1"/>
          </a:p>
          <a:p>
            <a:pPr>
              <a:spcBef>
                <a:spcPts val="375"/>
              </a:spcBef>
            </a:pPr>
            <a:r>
              <a:rPr lang="en-US" b="1"/>
              <a:t>Important Dates:</a:t>
            </a:r>
            <a:endParaRPr lang="en-US"/>
          </a:p>
          <a:p>
            <a:pPr marL="800100" lvl="1" indent="-285750"/>
            <a:r>
              <a:rPr lang="en-US"/>
              <a:t>Contract was awarded in April 2024</a:t>
            </a:r>
          </a:p>
          <a:p>
            <a:pPr marL="800100" lvl="1" indent="-285750"/>
            <a:r>
              <a:rPr lang="en-US"/>
              <a:t>Current anticipated completion in November 2026</a:t>
            </a:r>
          </a:p>
          <a:p>
            <a:pPr lvl="1" indent="0">
              <a:buNone/>
            </a:pPr>
            <a:endParaRPr lang="en-US"/>
          </a:p>
          <a:p>
            <a:pPr>
              <a:spcBef>
                <a:spcPts val="375"/>
              </a:spcBef>
            </a:pPr>
            <a:r>
              <a:rPr lang="en-US" b="1"/>
              <a:t>Current Status</a:t>
            </a:r>
            <a:r>
              <a:rPr lang="en-US"/>
              <a:t>: </a:t>
            </a:r>
          </a:p>
          <a:p>
            <a:pPr marL="800100" lvl="1" indent="-285750"/>
            <a:r>
              <a:rPr lang="en-US">
                <a:solidFill>
                  <a:srgbClr val="000000"/>
                </a:solidFill>
                <a:latin typeface="Montserrat Light" panose="00000400000000000000" pitchFamily="2" charset="0"/>
              </a:rPr>
              <a:t>Under Construction(Est. $10.9M)</a:t>
            </a:r>
            <a:endParaRPr lang="en-US"/>
          </a:p>
          <a:p>
            <a:pPr marL="800100" lvl="1" indent="-285750"/>
            <a:endParaRPr lang="en-US"/>
          </a:p>
        </p:txBody>
      </p:sp>
      <p:sp>
        <p:nvSpPr>
          <p:cNvPr id="3" name="Title 2">
            <a:extLst>
              <a:ext uri="{FF2B5EF4-FFF2-40B4-BE49-F238E27FC236}">
                <a16:creationId xmlns:a16="http://schemas.microsoft.com/office/drawing/2014/main" id="{1D025F5C-52E9-F693-F840-DE2C7BD78876}"/>
              </a:ext>
            </a:extLst>
          </p:cNvPr>
          <p:cNvSpPr>
            <a:spLocks noGrp="1"/>
          </p:cNvSpPr>
          <p:nvPr>
            <p:ph type="title"/>
          </p:nvPr>
        </p:nvSpPr>
        <p:spPr>
          <a:xfrm>
            <a:off x="434566" y="1091891"/>
            <a:ext cx="6012533" cy="286997"/>
          </a:xfrm>
        </p:spPr>
        <p:txBody>
          <a:bodyPr anchor="ctr">
            <a:noAutofit/>
          </a:bodyPr>
          <a:lstStyle/>
          <a:p>
            <a:r>
              <a:rPr lang="en-US">
                <a:solidFill>
                  <a:srgbClr val="0070C0"/>
                </a:solidFill>
              </a:rPr>
              <a:t>U-5112 Potter Rd Intersection Improvements</a:t>
            </a:r>
          </a:p>
        </p:txBody>
      </p:sp>
      <p:sp>
        <p:nvSpPr>
          <p:cNvPr id="47" name="Text Placeholder 5">
            <a:extLst>
              <a:ext uri="{FF2B5EF4-FFF2-40B4-BE49-F238E27FC236}">
                <a16:creationId xmlns:a16="http://schemas.microsoft.com/office/drawing/2014/main" id="{FBA8DFDF-965C-5051-1517-CE483C7305A6}"/>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3F160BAE-2CFB-BBDA-1E73-241B3D1C37E4}"/>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4" name="Picture 3">
            <a:extLst>
              <a:ext uri="{FF2B5EF4-FFF2-40B4-BE49-F238E27FC236}">
                <a16:creationId xmlns:a16="http://schemas.microsoft.com/office/drawing/2014/main" id="{20DE5083-BD24-C5F9-DCC8-8EB0F6809D4C}"/>
              </a:ext>
            </a:extLst>
          </p:cNvPr>
          <p:cNvPicPr>
            <a:picLocks noChangeAspect="1"/>
          </p:cNvPicPr>
          <p:nvPr/>
        </p:nvPicPr>
        <p:blipFill>
          <a:blip r:embed="rId3"/>
          <a:srcRect l="30900" t="24335"/>
          <a:stretch>
            <a:fillRect/>
          </a:stretch>
        </p:blipFill>
        <p:spPr>
          <a:xfrm>
            <a:off x="7244862" y="0"/>
            <a:ext cx="4947138" cy="6858000"/>
          </a:xfrm>
          <a:prstGeom prst="rect">
            <a:avLst/>
          </a:prstGeom>
        </p:spPr>
      </p:pic>
    </p:spTree>
    <p:extLst>
      <p:ext uri="{BB962C8B-B14F-4D97-AF65-F5344CB8AC3E}">
        <p14:creationId xmlns:p14="http://schemas.microsoft.com/office/powerpoint/2010/main" val="365341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9658-A7C7-BE69-2551-28D0A56B8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35293-A8AB-5891-001D-7E07B1119181}"/>
              </a:ext>
            </a:extLst>
          </p:cNvPr>
          <p:cNvSpPr>
            <a:spLocks noGrp="1"/>
          </p:cNvSpPr>
          <p:nvPr>
            <p:ph type="ctrTitle"/>
          </p:nvPr>
        </p:nvSpPr>
        <p:spPr>
          <a:xfrm>
            <a:off x="1209675" y="1848342"/>
            <a:ext cx="9725026" cy="1655762"/>
          </a:xfrm>
        </p:spPr>
        <p:txBody>
          <a:bodyPr/>
          <a:lstStyle/>
          <a:p>
            <a:r>
              <a:rPr lang="en-US"/>
              <a:t>U-5808 - Chestnut Lane Extension</a:t>
            </a:r>
          </a:p>
        </p:txBody>
      </p:sp>
    </p:spTree>
    <p:extLst>
      <p:ext uri="{BB962C8B-B14F-4D97-AF65-F5344CB8AC3E}">
        <p14:creationId xmlns:p14="http://schemas.microsoft.com/office/powerpoint/2010/main" val="125344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FEA8B-65FE-BFCB-5F3F-B9E25DD8B0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505D79-B52B-5627-F4B4-1BCB16686D26}"/>
              </a:ext>
            </a:extLst>
          </p:cNvPr>
          <p:cNvSpPr>
            <a:spLocks noGrp="1"/>
          </p:cNvSpPr>
          <p:nvPr>
            <p:ph idx="1"/>
          </p:nvPr>
        </p:nvSpPr>
        <p:spPr>
          <a:xfrm>
            <a:off x="434566" y="1574726"/>
            <a:ext cx="6012532" cy="4933336"/>
          </a:xfrm>
          <a:solidFill>
            <a:schemeClr val="bg1"/>
          </a:solidFill>
        </p:spPr>
        <p:txBody>
          <a:bodyPr>
            <a:normAutofit/>
          </a:bodyPr>
          <a:lstStyle/>
          <a:p>
            <a:pPr>
              <a:spcBef>
                <a:spcPts val="375"/>
              </a:spcBef>
            </a:pPr>
            <a:r>
              <a:rPr lang="en-US" b="1"/>
              <a:t>Funded Project Scope</a:t>
            </a:r>
            <a:r>
              <a:rPr lang="en-US"/>
              <a:t>: </a:t>
            </a:r>
          </a:p>
          <a:p>
            <a:pPr marL="800100" lvl="1" indent="-285750"/>
            <a:r>
              <a:rPr lang="en-US"/>
              <a:t>Construct new four-lane roadway from Matthews Indian Trail Road to Gribble Road</a:t>
            </a:r>
          </a:p>
          <a:p>
            <a:pPr>
              <a:spcBef>
                <a:spcPts val="375"/>
              </a:spcBef>
            </a:pPr>
            <a:endParaRPr lang="en-US" b="1"/>
          </a:p>
          <a:p>
            <a:pPr>
              <a:spcBef>
                <a:spcPts val="375"/>
              </a:spcBef>
            </a:pPr>
            <a:r>
              <a:rPr lang="en-US" b="1"/>
              <a:t>Important Dates:</a:t>
            </a:r>
            <a:endParaRPr lang="en-US"/>
          </a:p>
          <a:p>
            <a:pPr marL="800100" lvl="1" indent="-285750"/>
            <a:r>
              <a:rPr lang="en-US"/>
              <a:t>Contract was awarded in January 2024</a:t>
            </a:r>
          </a:p>
          <a:p>
            <a:pPr marL="800100" lvl="1" indent="-285750"/>
            <a:r>
              <a:rPr lang="en-US"/>
              <a:t>Current anticipated completion in February 2027</a:t>
            </a:r>
          </a:p>
          <a:p>
            <a:pPr lvl="1" indent="0">
              <a:buNone/>
            </a:pPr>
            <a:endParaRPr lang="en-US"/>
          </a:p>
          <a:p>
            <a:pPr>
              <a:spcBef>
                <a:spcPts val="375"/>
              </a:spcBef>
            </a:pPr>
            <a:r>
              <a:rPr lang="en-US" b="1"/>
              <a:t>Current Status</a:t>
            </a:r>
            <a:r>
              <a:rPr lang="en-US"/>
              <a:t>: </a:t>
            </a:r>
          </a:p>
          <a:p>
            <a:pPr marL="800100" lvl="1" indent="-285750"/>
            <a:r>
              <a:rPr lang="en-US">
                <a:solidFill>
                  <a:srgbClr val="000000"/>
                </a:solidFill>
                <a:latin typeface="Montserrat Light" panose="00000400000000000000" pitchFamily="2" charset="0"/>
              </a:rPr>
              <a:t>Under Construction(Est. $20.5M)</a:t>
            </a:r>
            <a:endParaRPr lang="en-US"/>
          </a:p>
          <a:p>
            <a:pPr marL="800100" lvl="1" indent="-285750"/>
            <a:endParaRPr lang="en-US"/>
          </a:p>
        </p:txBody>
      </p:sp>
      <p:sp>
        <p:nvSpPr>
          <p:cNvPr id="3" name="Title 2">
            <a:extLst>
              <a:ext uri="{FF2B5EF4-FFF2-40B4-BE49-F238E27FC236}">
                <a16:creationId xmlns:a16="http://schemas.microsoft.com/office/drawing/2014/main" id="{8A807104-282C-F1F0-1A5F-E85FD574D507}"/>
              </a:ext>
            </a:extLst>
          </p:cNvPr>
          <p:cNvSpPr>
            <a:spLocks noGrp="1"/>
          </p:cNvSpPr>
          <p:nvPr>
            <p:ph type="title"/>
          </p:nvPr>
        </p:nvSpPr>
        <p:spPr>
          <a:xfrm>
            <a:off x="434566" y="1091891"/>
            <a:ext cx="6012533" cy="286997"/>
          </a:xfrm>
        </p:spPr>
        <p:txBody>
          <a:bodyPr anchor="ctr">
            <a:noAutofit/>
          </a:bodyPr>
          <a:lstStyle/>
          <a:p>
            <a:r>
              <a:rPr lang="en-US">
                <a:solidFill>
                  <a:srgbClr val="0070C0"/>
                </a:solidFill>
              </a:rPr>
              <a:t>U-5808 Chestnut Lane Extension</a:t>
            </a:r>
          </a:p>
        </p:txBody>
      </p:sp>
      <p:sp>
        <p:nvSpPr>
          <p:cNvPr id="47" name="Text Placeholder 5">
            <a:extLst>
              <a:ext uri="{FF2B5EF4-FFF2-40B4-BE49-F238E27FC236}">
                <a16:creationId xmlns:a16="http://schemas.microsoft.com/office/drawing/2014/main" id="{215EF2C3-514E-7382-4B9A-13D8F74345A6}"/>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449BA50E-E973-6870-D81B-283BB78285E7}"/>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6" name="Picture 5">
            <a:extLst>
              <a:ext uri="{FF2B5EF4-FFF2-40B4-BE49-F238E27FC236}">
                <a16:creationId xmlns:a16="http://schemas.microsoft.com/office/drawing/2014/main" id="{923CC09C-BA86-36BF-931B-3E6DEF67FEEA}"/>
              </a:ext>
            </a:extLst>
          </p:cNvPr>
          <p:cNvPicPr>
            <a:picLocks noChangeAspect="1"/>
          </p:cNvPicPr>
          <p:nvPr/>
        </p:nvPicPr>
        <p:blipFill>
          <a:blip r:embed="rId3"/>
          <a:srcRect l="28083" t="20106"/>
          <a:stretch>
            <a:fillRect/>
          </a:stretch>
        </p:blipFill>
        <p:spPr>
          <a:xfrm>
            <a:off x="7244862" y="-4892"/>
            <a:ext cx="4947138" cy="6862892"/>
          </a:xfrm>
          <a:prstGeom prst="rect">
            <a:avLst/>
          </a:prstGeom>
        </p:spPr>
      </p:pic>
    </p:spTree>
    <p:extLst>
      <p:ext uri="{BB962C8B-B14F-4D97-AF65-F5344CB8AC3E}">
        <p14:creationId xmlns:p14="http://schemas.microsoft.com/office/powerpoint/2010/main" val="257896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307AF-D523-D457-887B-0FA389580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ED267-0BAE-5ECC-67E6-DC9B1C1952C3}"/>
              </a:ext>
            </a:extLst>
          </p:cNvPr>
          <p:cNvSpPr>
            <a:spLocks noGrp="1"/>
          </p:cNvSpPr>
          <p:nvPr>
            <p:ph type="ctrTitle"/>
          </p:nvPr>
        </p:nvSpPr>
        <p:spPr>
          <a:xfrm>
            <a:off x="1209675" y="1848342"/>
            <a:ext cx="9725026" cy="1655762"/>
          </a:xfrm>
        </p:spPr>
        <p:txBody>
          <a:bodyPr/>
          <a:lstStyle/>
          <a:p>
            <a:r>
              <a:rPr lang="en-US"/>
              <a:t>I-5507 - I-485 Express Lanes</a:t>
            </a:r>
          </a:p>
        </p:txBody>
      </p:sp>
    </p:spTree>
    <p:extLst>
      <p:ext uri="{BB962C8B-B14F-4D97-AF65-F5344CB8AC3E}">
        <p14:creationId xmlns:p14="http://schemas.microsoft.com/office/powerpoint/2010/main" val="106218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8924C-061C-FA78-B279-39ECB52DB98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933207-7D2F-7124-6AA6-D8847C987378}"/>
              </a:ext>
            </a:extLst>
          </p:cNvPr>
          <p:cNvSpPr>
            <a:spLocks noGrp="1"/>
          </p:cNvSpPr>
          <p:nvPr>
            <p:ph idx="1"/>
          </p:nvPr>
        </p:nvSpPr>
        <p:spPr>
          <a:xfrm>
            <a:off x="434566" y="1574726"/>
            <a:ext cx="6012532" cy="4933336"/>
          </a:xfrm>
          <a:solidFill>
            <a:schemeClr val="bg1"/>
          </a:solidFill>
        </p:spPr>
        <p:txBody>
          <a:bodyPr>
            <a:normAutofit/>
          </a:bodyPr>
          <a:lstStyle/>
          <a:p>
            <a:pPr>
              <a:spcBef>
                <a:spcPts val="375"/>
              </a:spcBef>
            </a:pPr>
            <a:r>
              <a:rPr lang="en-US" b="1"/>
              <a:t>Funded Project Scope</a:t>
            </a:r>
            <a:r>
              <a:rPr lang="en-US"/>
              <a:t>: </a:t>
            </a:r>
          </a:p>
          <a:p>
            <a:pPr marL="800100" lvl="1" indent="-285750"/>
            <a:r>
              <a:rPr lang="en-US"/>
              <a:t>Construct one express lane in each direction from I-77 to US 74</a:t>
            </a:r>
          </a:p>
          <a:p>
            <a:pPr>
              <a:spcBef>
                <a:spcPts val="375"/>
              </a:spcBef>
            </a:pPr>
            <a:endParaRPr lang="en-US" b="1"/>
          </a:p>
          <a:p>
            <a:pPr>
              <a:spcBef>
                <a:spcPts val="375"/>
              </a:spcBef>
            </a:pPr>
            <a:r>
              <a:rPr lang="en-US" b="1"/>
              <a:t>Important Dates:</a:t>
            </a:r>
            <a:endParaRPr lang="en-US"/>
          </a:p>
          <a:p>
            <a:pPr marL="800100" lvl="1" indent="-285750"/>
            <a:r>
              <a:rPr lang="en-US"/>
              <a:t>Contract was awarded in October 2018</a:t>
            </a:r>
          </a:p>
          <a:p>
            <a:pPr marL="800100" lvl="1" indent="-285750"/>
            <a:r>
              <a:rPr lang="en-US"/>
              <a:t>Current anticipated substantial completion in December 2025</a:t>
            </a:r>
          </a:p>
          <a:p>
            <a:pPr lvl="1" indent="0">
              <a:buNone/>
            </a:pPr>
            <a:endParaRPr lang="en-US"/>
          </a:p>
          <a:p>
            <a:pPr>
              <a:spcBef>
                <a:spcPts val="375"/>
              </a:spcBef>
            </a:pPr>
            <a:r>
              <a:rPr lang="en-US" b="1"/>
              <a:t>Current Status</a:t>
            </a:r>
            <a:r>
              <a:rPr lang="en-US"/>
              <a:t>: </a:t>
            </a:r>
          </a:p>
          <a:p>
            <a:pPr marL="800100" lvl="1" indent="-285750"/>
            <a:r>
              <a:rPr lang="en-US">
                <a:solidFill>
                  <a:srgbClr val="000000"/>
                </a:solidFill>
                <a:latin typeface="Montserrat Light" panose="00000400000000000000" pitchFamily="2" charset="0"/>
              </a:rPr>
              <a:t>Under Construction(Est. $346M)</a:t>
            </a:r>
            <a:endParaRPr lang="en-US"/>
          </a:p>
          <a:p>
            <a:pPr marL="800100" lvl="1" indent="-285750"/>
            <a:endParaRPr lang="en-US"/>
          </a:p>
        </p:txBody>
      </p:sp>
      <p:sp>
        <p:nvSpPr>
          <p:cNvPr id="3" name="Title 2">
            <a:extLst>
              <a:ext uri="{FF2B5EF4-FFF2-40B4-BE49-F238E27FC236}">
                <a16:creationId xmlns:a16="http://schemas.microsoft.com/office/drawing/2014/main" id="{7E5098FF-1938-8B18-867E-1A32D66025D1}"/>
              </a:ext>
            </a:extLst>
          </p:cNvPr>
          <p:cNvSpPr>
            <a:spLocks noGrp="1"/>
          </p:cNvSpPr>
          <p:nvPr>
            <p:ph type="title"/>
          </p:nvPr>
        </p:nvSpPr>
        <p:spPr>
          <a:xfrm>
            <a:off x="434566" y="1091891"/>
            <a:ext cx="6012533" cy="286997"/>
          </a:xfrm>
        </p:spPr>
        <p:txBody>
          <a:bodyPr anchor="ctr">
            <a:noAutofit/>
          </a:bodyPr>
          <a:lstStyle/>
          <a:p>
            <a:r>
              <a:rPr lang="en-US">
                <a:solidFill>
                  <a:srgbClr val="0070C0"/>
                </a:solidFill>
              </a:rPr>
              <a:t>I-5507 I-485 Express Lanes</a:t>
            </a:r>
          </a:p>
        </p:txBody>
      </p:sp>
      <p:sp>
        <p:nvSpPr>
          <p:cNvPr id="47" name="Text Placeholder 5">
            <a:extLst>
              <a:ext uri="{FF2B5EF4-FFF2-40B4-BE49-F238E27FC236}">
                <a16:creationId xmlns:a16="http://schemas.microsoft.com/office/drawing/2014/main" id="{58D1F375-C225-A434-C807-90C5CC587C2C}"/>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A722AF66-E411-2C38-3FA7-117828B974EE}"/>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4" name="Picture 3">
            <a:extLst>
              <a:ext uri="{FF2B5EF4-FFF2-40B4-BE49-F238E27FC236}">
                <a16:creationId xmlns:a16="http://schemas.microsoft.com/office/drawing/2014/main" id="{0DB49959-F81D-1344-4D22-F79BE4743BC9}"/>
              </a:ext>
            </a:extLst>
          </p:cNvPr>
          <p:cNvPicPr>
            <a:picLocks noChangeAspect="1"/>
          </p:cNvPicPr>
          <p:nvPr/>
        </p:nvPicPr>
        <p:blipFill>
          <a:blip r:embed="rId3"/>
          <a:stretch>
            <a:fillRect/>
          </a:stretch>
        </p:blipFill>
        <p:spPr>
          <a:xfrm>
            <a:off x="7001874" y="0"/>
            <a:ext cx="5190126" cy="6858000"/>
          </a:xfrm>
          <a:prstGeom prst="rect">
            <a:avLst/>
          </a:prstGeom>
        </p:spPr>
      </p:pic>
    </p:spTree>
    <p:extLst>
      <p:ext uri="{BB962C8B-B14F-4D97-AF65-F5344CB8AC3E}">
        <p14:creationId xmlns:p14="http://schemas.microsoft.com/office/powerpoint/2010/main" val="344560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110F-1AA2-88AF-C4BF-0CC410D24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894F3-1283-EA9C-6965-CD356D829876}"/>
              </a:ext>
            </a:extLst>
          </p:cNvPr>
          <p:cNvSpPr>
            <a:spLocks noGrp="1"/>
          </p:cNvSpPr>
          <p:nvPr>
            <p:ph type="ctrTitle"/>
          </p:nvPr>
        </p:nvSpPr>
        <p:spPr>
          <a:xfrm>
            <a:off x="1209675" y="1848342"/>
            <a:ext cx="9725026" cy="1655762"/>
          </a:xfrm>
        </p:spPr>
        <p:txBody>
          <a:bodyPr/>
          <a:lstStyle/>
          <a:p>
            <a:r>
              <a:rPr lang="en-US"/>
              <a:t>U-4713A - Mckee Road Extension</a:t>
            </a:r>
          </a:p>
        </p:txBody>
      </p:sp>
    </p:spTree>
    <p:extLst>
      <p:ext uri="{BB962C8B-B14F-4D97-AF65-F5344CB8AC3E}">
        <p14:creationId xmlns:p14="http://schemas.microsoft.com/office/powerpoint/2010/main" val="2985546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4C42-017B-3AF7-0628-F6A6F7F318D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07AEB-63EC-96D7-A052-7FABD1DFFF26}"/>
              </a:ext>
            </a:extLst>
          </p:cNvPr>
          <p:cNvSpPr>
            <a:spLocks noGrp="1"/>
          </p:cNvSpPr>
          <p:nvPr>
            <p:ph idx="1"/>
          </p:nvPr>
        </p:nvSpPr>
        <p:spPr>
          <a:xfrm>
            <a:off x="434566" y="1574726"/>
            <a:ext cx="6012532" cy="4933336"/>
          </a:xfrm>
          <a:solidFill>
            <a:schemeClr val="bg1"/>
          </a:solidFill>
        </p:spPr>
        <p:txBody>
          <a:bodyPr>
            <a:normAutofit/>
          </a:bodyPr>
          <a:lstStyle/>
          <a:p>
            <a:pPr>
              <a:spcBef>
                <a:spcPts val="375"/>
              </a:spcBef>
            </a:pPr>
            <a:r>
              <a:rPr lang="en-US" b="1"/>
              <a:t>Funded Project Scope</a:t>
            </a:r>
            <a:r>
              <a:rPr lang="en-US"/>
              <a:t>: </a:t>
            </a:r>
          </a:p>
          <a:p>
            <a:pPr marL="800100" lvl="1" indent="-285750"/>
            <a:r>
              <a:rPr lang="en-US"/>
              <a:t>Construct new two-lane roadway from Pleasant Plains Road to East John Street</a:t>
            </a:r>
          </a:p>
          <a:p>
            <a:pPr>
              <a:spcBef>
                <a:spcPts val="375"/>
              </a:spcBef>
            </a:pPr>
            <a:endParaRPr lang="en-US" b="1"/>
          </a:p>
          <a:p>
            <a:pPr>
              <a:spcBef>
                <a:spcPts val="375"/>
              </a:spcBef>
            </a:pPr>
            <a:r>
              <a:rPr lang="en-US" b="1"/>
              <a:t>Important Dates:</a:t>
            </a:r>
            <a:endParaRPr lang="en-US"/>
          </a:p>
          <a:p>
            <a:pPr marL="800100" lvl="1" indent="-285750"/>
            <a:r>
              <a:rPr lang="en-US"/>
              <a:t>Contract was awarded in October 2024</a:t>
            </a:r>
          </a:p>
          <a:p>
            <a:pPr marL="800100" lvl="1" indent="-285750"/>
            <a:r>
              <a:rPr lang="en-US"/>
              <a:t>Current anticipated completion in March 2027</a:t>
            </a:r>
          </a:p>
          <a:p>
            <a:pPr lvl="1" indent="0">
              <a:buNone/>
            </a:pPr>
            <a:endParaRPr lang="en-US"/>
          </a:p>
          <a:p>
            <a:pPr>
              <a:spcBef>
                <a:spcPts val="375"/>
              </a:spcBef>
            </a:pPr>
            <a:r>
              <a:rPr lang="en-US" b="1"/>
              <a:t>Current Status</a:t>
            </a:r>
            <a:r>
              <a:rPr lang="en-US"/>
              <a:t>: </a:t>
            </a:r>
          </a:p>
          <a:p>
            <a:pPr marL="800100" lvl="1" indent="-285750"/>
            <a:r>
              <a:rPr lang="en-US">
                <a:solidFill>
                  <a:srgbClr val="000000"/>
                </a:solidFill>
                <a:latin typeface="Montserrat Light" panose="00000400000000000000" pitchFamily="2" charset="0"/>
              </a:rPr>
              <a:t>Under Construction(Est. $13.5M)</a:t>
            </a:r>
            <a:endParaRPr lang="en-US"/>
          </a:p>
          <a:p>
            <a:pPr marL="800100" lvl="1" indent="-285750"/>
            <a:endParaRPr lang="en-US"/>
          </a:p>
        </p:txBody>
      </p:sp>
      <p:sp>
        <p:nvSpPr>
          <p:cNvPr id="3" name="Title 2">
            <a:extLst>
              <a:ext uri="{FF2B5EF4-FFF2-40B4-BE49-F238E27FC236}">
                <a16:creationId xmlns:a16="http://schemas.microsoft.com/office/drawing/2014/main" id="{835478EC-4252-FCCE-7AAD-1A44E34B3902}"/>
              </a:ext>
            </a:extLst>
          </p:cNvPr>
          <p:cNvSpPr>
            <a:spLocks noGrp="1"/>
          </p:cNvSpPr>
          <p:nvPr>
            <p:ph type="title"/>
          </p:nvPr>
        </p:nvSpPr>
        <p:spPr>
          <a:xfrm>
            <a:off x="434566" y="1091891"/>
            <a:ext cx="6012533" cy="286997"/>
          </a:xfrm>
        </p:spPr>
        <p:txBody>
          <a:bodyPr anchor="ctr">
            <a:noAutofit/>
          </a:bodyPr>
          <a:lstStyle/>
          <a:p>
            <a:r>
              <a:rPr lang="en-US">
                <a:solidFill>
                  <a:srgbClr val="0070C0"/>
                </a:solidFill>
              </a:rPr>
              <a:t>U-4713A Mckee Road Extension</a:t>
            </a:r>
          </a:p>
        </p:txBody>
      </p:sp>
      <p:sp>
        <p:nvSpPr>
          <p:cNvPr id="47" name="Text Placeholder 5">
            <a:extLst>
              <a:ext uri="{FF2B5EF4-FFF2-40B4-BE49-F238E27FC236}">
                <a16:creationId xmlns:a16="http://schemas.microsoft.com/office/drawing/2014/main" id="{8AD2494C-F484-0F27-6FE1-D1444E82F7E0}"/>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B7D58763-B3F6-64B6-13A7-5F42CA5EA66D}"/>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4" name="Picture 3">
            <a:extLst>
              <a:ext uri="{FF2B5EF4-FFF2-40B4-BE49-F238E27FC236}">
                <a16:creationId xmlns:a16="http://schemas.microsoft.com/office/drawing/2014/main" id="{6CA9C396-4D78-03D2-7C57-B45BB10FBEBF}"/>
              </a:ext>
            </a:extLst>
          </p:cNvPr>
          <p:cNvPicPr>
            <a:picLocks noChangeAspect="1"/>
          </p:cNvPicPr>
          <p:nvPr/>
        </p:nvPicPr>
        <p:blipFill>
          <a:blip r:embed="rId3"/>
          <a:srcRect l="19075" t="12122"/>
          <a:stretch>
            <a:fillRect/>
          </a:stretch>
        </p:blipFill>
        <p:spPr>
          <a:xfrm>
            <a:off x="7244862" y="0"/>
            <a:ext cx="4947138" cy="6857999"/>
          </a:xfrm>
          <a:prstGeom prst="rect">
            <a:avLst/>
          </a:prstGeom>
        </p:spPr>
      </p:pic>
    </p:spTree>
    <p:extLst>
      <p:ext uri="{BB962C8B-B14F-4D97-AF65-F5344CB8AC3E}">
        <p14:creationId xmlns:p14="http://schemas.microsoft.com/office/powerpoint/2010/main" val="15053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417E-EB96-FC49-DBC5-82ED1E170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C3E50-822A-9792-F28A-290BC3E00105}"/>
              </a:ext>
            </a:extLst>
          </p:cNvPr>
          <p:cNvSpPr>
            <a:spLocks noGrp="1"/>
          </p:cNvSpPr>
          <p:nvPr>
            <p:ph type="ctrTitle"/>
          </p:nvPr>
        </p:nvSpPr>
        <p:spPr>
          <a:xfrm>
            <a:off x="1209675" y="1848342"/>
            <a:ext cx="9725026" cy="1655762"/>
          </a:xfrm>
        </p:spPr>
        <p:txBody>
          <a:bodyPr/>
          <a:lstStyle/>
          <a:p>
            <a:r>
              <a:rPr lang="en-US"/>
              <a:t>U-4913B – Idlewild Road Interchange</a:t>
            </a:r>
          </a:p>
        </p:txBody>
      </p:sp>
    </p:spTree>
    <p:extLst>
      <p:ext uri="{BB962C8B-B14F-4D97-AF65-F5344CB8AC3E}">
        <p14:creationId xmlns:p14="http://schemas.microsoft.com/office/powerpoint/2010/main" val="3989822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EB75-D9B7-5DFD-FAEC-40CEFC28B92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63722-B559-2B86-FD19-131F075A864A}"/>
              </a:ext>
            </a:extLst>
          </p:cNvPr>
          <p:cNvSpPr>
            <a:spLocks noGrp="1"/>
          </p:cNvSpPr>
          <p:nvPr>
            <p:ph idx="1"/>
          </p:nvPr>
        </p:nvSpPr>
        <p:spPr>
          <a:xfrm>
            <a:off x="434567" y="1496962"/>
            <a:ext cx="6012532" cy="4933336"/>
          </a:xfrm>
          <a:solidFill>
            <a:schemeClr val="bg1"/>
          </a:solidFill>
        </p:spPr>
        <p:txBody>
          <a:bodyPr>
            <a:normAutofit/>
          </a:bodyPr>
          <a:lstStyle/>
          <a:p>
            <a:pPr>
              <a:spcBef>
                <a:spcPts val="375"/>
              </a:spcBef>
            </a:pPr>
            <a:endParaRPr lang="en-US" b="1"/>
          </a:p>
          <a:p>
            <a:pPr>
              <a:spcBef>
                <a:spcPts val="375"/>
              </a:spcBef>
            </a:pPr>
            <a:r>
              <a:rPr lang="en-US" b="1"/>
              <a:t>Project Scope</a:t>
            </a:r>
            <a:r>
              <a:rPr lang="en-US"/>
              <a:t>: </a:t>
            </a:r>
          </a:p>
          <a:p>
            <a:pPr marL="800100" lvl="1" indent="-285750"/>
            <a:r>
              <a:rPr lang="en-US"/>
              <a:t>Widen Idlewild Road to six lanes from I-485 to Stevens Mill Road</a:t>
            </a:r>
          </a:p>
          <a:p>
            <a:pPr marL="800100" lvl="1" indent="-285750"/>
            <a:endParaRPr lang="en-US"/>
          </a:p>
          <a:p>
            <a:pPr>
              <a:spcBef>
                <a:spcPts val="375"/>
              </a:spcBef>
            </a:pPr>
            <a:r>
              <a:rPr lang="en-US" b="1"/>
              <a:t>Current Status</a:t>
            </a:r>
            <a:r>
              <a:rPr lang="en-US"/>
              <a:t>: </a:t>
            </a:r>
          </a:p>
          <a:p>
            <a:pPr marL="800100" lvl="1" indent="-285750"/>
            <a:r>
              <a:rPr kumimoji="0" lang="en-US" altLang="en-US" sz="1600" i="0" u="none" strike="noStrike" kern="1200" cap="none" spc="0" normalizeH="0" baseline="0" noProof="0">
                <a:ln>
                  <a:noFill/>
                </a:ln>
                <a:solidFill>
                  <a:srgbClr val="000000"/>
                </a:solidFill>
                <a:effectLst/>
                <a:uLnTx/>
                <a:uFillTx/>
                <a:latin typeface="Montserrat Light" panose="00000400000000000000" pitchFamily="2" charset="0"/>
              </a:rPr>
              <a:t>Project is currently not funded for any development phase</a:t>
            </a:r>
          </a:p>
          <a:p>
            <a:pPr lvl="1" indent="0">
              <a:buNone/>
            </a:pPr>
            <a:endParaRPr lang="en-US"/>
          </a:p>
          <a:p>
            <a:pPr marL="800100" lvl="1" indent="-285750"/>
            <a:endParaRPr lang="en-US"/>
          </a:p>
        </p:txBody>
      </p:sp>
      <p:sp>
        <p:nvSpPr>
          <p:cNvPr id="3" name="Title 2">
            <a:extLst>
              <a:ext uri="{FF2B5EF4-FFF2-40B4-BE49-F238E27FC236}">
                <a16:creationId xmlns:a16="http://schemas.microsoft.com/office/drawing/2014/main" id="{44B9D917-767C-B043-69F6-E25261F6D7C2}"/>
              </a:ext>
            </a:extLst>
          </p:cNvPr>
          <p:cNvSpPr>
            <a:spLocks noGrp="1"/>
          </p:cNvSpPr>
          <p:nvPr>
            <p:ph type="title"/>
          </p:nvPr>
        </p:nvSpPr>
        <p:spPr>
          <a:xfrm>
            <a:off x="434566" y="1091891"/>
            <a:ext cx="6234799" cy="286997"/>
          </a:xfrm>
        </p:spPr>
        <p:txBody>
          <a:bodyPr anchor="ctr">
            <a:noAutofit/>
          </a:bodyPr>
          <a:lstStyle/>
          <a:p>
            <a:r>
              <a:rPr lang="en-US">
                <a:solidFill>
                  <a:srgbClr val="0070C0"/>
                </a:solidFill>
              </a:rPr>
              <a:t>U-4913B Idlewild Road Widening (Not funded)</a:t>
            </a:r>
          </a:p>
        </p:txBody>
      </p:sp>
      <p:sp>
        <p:nvSpPr>
          <p:cNvPr id="47" name="Text Placeholder 5">
            <a:extLst>
              <a:ext uri="{FF2B5EF4-FFF2-40B4-BE49-F238E27FC236}">
                <a16:creationId xmlns:a16="http://schemas.microsoft.com/office/drawing/2014/main" id="{DD44DCB9-DCA3-0D5E-A457-2B0A51B86691}"/>
              </a:ext>
            </a:extLst>
          </p:cNvPr>
          <p:cNvSpPr>
            <a:spLocks noGrp="1"/>
          </p:cNvSpPr>
          <p:nvPr>
            <p:ph type="body" sz="quarter" idx="11"/>
          </p:nvPr>
        </p:nvSpPr>
        <p:spPr>
          <a:xfrm>
            <a:off x="2902689" y="216782"/>
            <a:ext cx="8785728" cy="661988"/>
          </a:xfrm>
        </p:spPr>
        <p:txBody>
          <a:bodyPr/>
          <a:lstStyle/>
          <a:p>
            <a:r>
              <a:rPr lang="en-US"/>
              <a:t>Weddington Update</a:t>
            </a:r>
          </a:p>
        </p:txBody>
      </p:sp>
      <p:sp>
        <p:nvSpPr>
          <p:cNvPr id="8" name="TextBox 8">
            <a:extLst>
              <a:ext uri="{FF2B5EF4-FFF2-40B4-BE49-F238E27FC236}">
                <a16:creationId xmlns:a16="http://schemas.microsoft.com/office/drawing/2014/main" id="{488B7C92-2F08-CFB3-4FED-C73E298A42A3}"/>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6" name="Picture 5" descr="Map&#10;&#10;AI-generated content may be incorrect.">
            <a:extLst>
              <a:ext uri="{FF2B5EF4-FFF2-40B4-BE49-F238E27FC236}">
                <a16:creationId xmlns:a16="http://schemas.microsoft.com/office/drawing/2014/main" id="{E3AB5E76-6896-0B7D-1F17-E09360E06E52}"/>
              </a:ext>
            </a:extLst>
          </p:cNvPr>
          <p:cNvPicPr>
            <a:picLocks noChangeAspect="1"/>
          </p:cNvPicPr>
          <p:nvPr/>
        </p:nvPicPr>
        <p:blipFill>
          <a:blip r:embed="rId3"/>
          <a:stretch>
            <a:fillRect/>
          </a:stretch>
        </p:blipFill>
        <p:spPr>
          <a:xfrm>
            <a:off x="6892636" y="0"/>
            <a:ext cx="5299364" cy="6858000"/>
          </a:xfrm>
          <a:prstGeom prst="rect">
            <a:avLst/>
          </a:prstGeom>
        </p:spPr>
      </p:pic>
    </p:spTree>
    <p:extLst>
      <p:ext uri="{BB962C8B-B14F-4D97-AF65-F5344CB8AC3E}">
        <p14:creationId xmlns:p14="http://schemas.microsoft.com/office/powerpoint/2010/main" val="57992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F79C-C244-A09B-E19A-CBB325C9AB8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734C10F0-850E-C204-4BE1-FDA8D7B9AE7D}"/>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90459373-3D4B-DFC4-90A8-2643E568A743}"/>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7C7FA4EF-B4A4-5BDB-B3D4-19B60012DBF0}"/>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4A61BD16-6AD6-4EB1-33CF-58943A95720E}"/>
              </a:ext>
            </a:extLst>
          </p:cNvPr>
          <p:cNvSpPr>
            <a:spLocks noGrp="1"/>
          </p:cNvSpPr>
          <p:nvPr>
            <p:ph type="body" sz="quarter" idx="19"/>
          </p:nvPr>
        </p:nvSpPr>
        <p:spPr/>
        <p:txBody>
          <a:bodyPr/>
          <a:lstStyle/>
          <a:p>
            <a:r>
              <a:rPr lang="en-US"/>
              <a:t>Lee Ainsworth, PE</a:t>
            </a:r>
          </a:p>
        </p:txBody>
      </p:sp>
      <p:sp>
        <p:nvSpPr>
          <p:cNvPr id="7" name="Text Placeholder 6">
            <a:extLst>
              <a:ext uri="{FF2B5EF4-FFF2-40B4-BE49-F238E27FC236}">
                <a16:creationId xmlns:a16="http://schemas.microsoft.com/office/drawing/2014/main" id="{7A93F03F-3C1A-5D18-2431-4A36A7EE3C29}"/>
              </a:ext>
            </a:extLst>
          </p:cNvPr>
          <p:cNvSpPr>
            <a:spLocks noGrp="1"/>
          </p:cNvSpPr>
          <p:nvPr>
            <p:ph type="body" sz="quarter" idx="20"/>
          </p:nvPr>
        </p:nvSpPr>
        <p:spPr/>
        <p:txBody>
          <a:bodyPr/>
          <a:lstStyle/>
          <a:p>
            <a:r>
              <a:rPr lang="en-US"/>
              <a:t>clainsworth@ncdot.gov	</a:t>
            </a:r>
          </a:p>
        </p:txBody>
      </p:sp>
      <p:sp>
        <p:nvSpPr>
          <p:cNvPr id="8" name="Text Placeholder 7">
            <a:extLst>
              <a:ext uri="{FF2B5EF4-FFF2-40B4-BE49-F238E27FC236}">
                <a16:creationId xmlns:a16="http://schemas.microsoft.com/office/drawing/2014/main" id="{56811DBF-3BF0-30B0-8AFD-927BA818E21A}"/>
              </a:ext>
            </a:extLst>
          </p:cNvPr>
          <p:cNvSpPr>
            <a:spLocks noGrp="1"/>
          </p:cNvSpPr>
          <p:nvPr>
            <p:ph type="body" sz="quarter" idx="21"/>
          </p:nvPr>
        </p:nvSpPr>
        <p:spPr/>
        <p:txBody>
          <a:bodyPr/>
          <a:lstStyle/>
          <a:p>
            <a:r>
              <a:rPr lang="en-US"/>
              <a:t>704-983-4400</a:t>
            </a:r>
          </a:p>
          <a:p>
            <a:endParaRPr lang="en-US"/>
          </a:p>
        </p:txBody>
      </p:sp>
      <p:sp>
        <p:nvSpPr>
          <p:cNvPr id="9" name="TextBox 8">
            <a:extLst>
              <a:ext uri="{FF2B5EF4-FFF2-40B4-BE49-F238E27FC236}">
                <a16:creationId xmlns:a16="http://schemas.microsoft.com/office/drawing/2014/main" id="{8CC40D8F-4079-BD04-0F91-D468C8B63046}"/>
              </a:ext>
            </a:extLst>
          </p:cNvPr>
          <p:cNvSpPr txBox="1"/>
          <p:nvPr/>
        </p:nvSpPr>
        <p:spPr>
          <a:xfrm>
            <a:off x="-2671642" y="0"/>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300" b="0" i="0" u="none" strike="noStrike" kern="1200" cap="none" spc="0" normalizeH="0" baseline="0" noProof="0">
                <a:ln>
                  <a:noFill/>
                </a:ln>
                <a:solidFill>
                  <a:srgbClr val="0B3C61"/>
                </a:solidFill>
                <a:effectLst/>
                <a:uLnTx/>
                <a:uFillTx/>
                <a:latin typeface="Montserrat Light"/>
                <a:ea typeface="+mn-ea"/>
                <a:cs typeface="+mn-cs"/>
              </a:rPr>
              <a:t>Other slide variations are available. Select Insert above and choose “new slide” to see all the options.</a:t>
            </a:r>
          </a:p>
        </p:txBody>
      </p:sp>
    </p:spTree>
    <p:extLst>
      <p:ext uri="{BB962C8B-B14F-4D97-AF65-F5344CB8AC3E}">
        <p14:creationId xmlns:p14="http://schemas.microsoft.com/office/powerpoint/2010/main" val="40234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F4EE-FC2F-F181-50F4-24A6887D7595}"/>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2A992E0-B43E-C4EE-CA65-81AC11574442}"/>
              </a:ext>
            </a:extLst>
          </p:cNvPr>
          <p:cNvSpPr>
            <a:spLocks noGrp="1"/>
          </p:cNvSpPr>
          <p:nvPr>
            <p:ph idx="1"/>
          </p:nvPr>
        </p:nvSpPr>
        <p:spPr>
          <a:xfrm>
            <a:off x="434566" y="1529139"/>
            <a:ext cx="5250061" cy="5265991"/>
          </a:xfrm>
        </p:spPr>
        <p:txBody>
          <a:bodyPr/>
          <a:lstStyle/>
          <a:p>
            <a:pPr>
              <a:spcBef>
                <a:spcPts val="0"/>
              </a:spcBef>
            </a:pPr>
            <a:r>
              <a:rPr lang="en-US" sz="2000" b="1">
                <a:solidFill>
                  <a:schemeClr val="tx1"/>
                </a:solidFill>
              </a:rPr>
              <a:t>Projects</a:t>
            </a:r>
            <a:endParaRPr lang="en-US" sz="800" b="1">
              <a:solidFill>
                <a:schemeClr val="tx1"/>
              </a:solidFill>
            </a:endParaRPr>
          </a:p>
          <a:p>
            <a:pPr marL="800100" lvl="1" indent="-285750">
              <a:spcBef>
                <a:spcPts val="0"/>
              </a:spcBef>
            </a:pPr>
            <a:r>
              <a:rPr lang="en-US" sz="1800" b="1">
                <a:solidFill>
                  <a:schemeClr val="tx1"/>
                </a:solidFill>
              </a:rPr>
              <a:t>In Development</a:t>
            </a:r>
          </a:p>
          <a:p>
            <a:pPr marL="1143000" lvl="2" indent="-285750">
              <a:spcBef>
                <a:spcPts val="0"/>
              </a:spcBef>
            </a:pPr>
            <a:r>
              <a:rPr lang="en-US" sz="1600" b="1">
                <a:solidFill>
                  <a:schemeClr val="tx1"/>
                </a:solidFill>
              </a:rPr>
              <a:t>U-4714 AC – Old Monroe Road Widening</a:t>
            </a:r>
          </a:p>
          <a:p>
            <a:pPr marL="1143000" lvl="2" indent="-285750">
              <a:spcBef>
                <a:spcPts val="0"/>
              </a:spcBef>
            </a:pPr>
            <a:r>
              <a:rPr lang="en-US" sz="1600" b="1">
                <a:solidFill>
                  <a:schemeClr val="tx1"/>
                </a:solidFill>
              </a:rPr>
              <a:t>U-4714 BA/BB – Old Monroe Road Widening</a:t>
            </a:r>
          </a:p>
          <a:p>
            <a:pPr marL="1143000" lvl="2" indent="-285750">
              <a:spcBef>
                <a:spcPts val="0"/>
              </a:spcBef>
            </a:pPr>
            <a:r>
              <a:rPr lang="en-US" sz="1600" b="1">
                <a:solidFill>
                  <a:schemeClr val="tx1"/>
                </a:solidFill>
              </a:rPr>
              <a:t>U-6170 – Lawyers Road Widening (PE Only)</a:t>
            </a:r>
          </a:p>
          <a:p>
            <a:pPr>
              <a:spcBef>
                <a:spcPts val="0"/>
              </a:spcBef>
            </a:pPr>
            <a:endParaRPr lang="en-US" sz="800" b="1">
              <a:solidFill>
                <a:schemeClr val="tx1"/>
              </a:solidFill>
            </a:endParaRPr>
          </a:p>
          <a:p>
            <a:pPr marL="800100" lvl="1" indent="-285750">
              <a:spcBef>
                <a:spcPts val="0"/>
              </a:spcBef>
            </a:pPr>
            <a:r>
              <a:rPr lang="en-US" sz="1800" b="1">
                <a:solidFill>
                  <a:schemeClr val="tx1"/>
                </a:solidFill>
              </a:rPr>
              <a:t>Under Construction</a:t>
            </a:r>
          </a:p>
          <a:p>
            <a:pPr marL="1143000" lvl="2" indent="-285750">
              <a:spcBef>
                <a:spcPts val="0"/>
              </a:spcBef>
            </a:pPr>
            <a:r>
              <a:rPr lang="en-US" sz="1600" b="1">
                <a:solidFill>
                  <a:schemeClr val="tx1"/>
                </a:solidFill>
              </a:rPr>
              <a:t>U-5112 - Pleasant Plains at Potter Intersection</a:t>
            </a:r>
          </a:p>
          <a:p>
            <a:pPr marL="1143000" lvl="2" indent="-285750">
              <a:spcBef>
                <a:spcPts val="0"/>
              </a:spcBef>
            </a:pPr>
            <a:r>
              <a:rPr lang="en-US" sz="1600" b="1">
                <a:solidFill>
                  <a:schemeClr val="tx1"/>
                </a:solidFill>
              </a:rPr>
              <a:t>U-5808 - Chestnut Lane Extension</a:t>
            </a:r>
          </a:p>
          <a:p>
            <a:pPr marL="1143000" lvl="2" indent="-285750">
              <a:spcBef>
                <a:spcPts val="0"/>
              </a:spcBef>
            </a:pPr>
            <a:r>
              <a:rPr lang="en-US" sz="1600" b="1">
                <a:solidFill>
                  <a:schemeClr val="tx1"/>
                </a:solidFill>
              </a:rPr>
              <a:t>I-5507 - I-485 Express Lanes</a:t>
            </a:r>
          </a:p>
          <a:p>
            <a:pPr marL="1143000" lvl="2" indent="-285750">
              <a:spcBef>
                <a:spcPts val="0"/>
              </a:spcBef>
            </a:pPr>
            <a:r>
              <a:rPr lang="en-US" sz="1600" b="1">
                <a:solidFill>
                  <a:schemeClr val="tx1"/>
                </a:solidFill>
              </a:rPr>
              <a:t>U-4713 A - Mckee Road Extension</a:t>
            </a:r>
          </a:p>
          <a:p>
            <a:pPr marL="1143000" lvl="2" indent="-285750">
              <a:spcBef>
                <a:spcPts val="0"/>
              </a:spcBef>
            </a:pPr>
            <a:endParaRPr lang="en-US" sz="1600" b="1">
              <a:solidFill>
                <a:schemeClr val="tx1"/>
              </a:solidFill>
            </a:endParaRPr>
          </a:p>
          <a:p>
            <a:pPr marL="800100" lvl="1" indent="-285750">
              <a:spcBef>
                <a:spcPts val="0"/>
              </a:spcBef>
            </a:pPr>
            <a:r>
              <a:rPr lang="en-US" sz="1800" b="1">
                <a:solidFill>
                  <a:schemeClr val="tx1"/>
                </a:solidFill>
              </a:rPr>
              <a:t>Not funded</a:t>
            </a:r>
          </a:p>
          <a:p>
            <a:pPr marL="1143000" lvl="2" indent="-285750">
              <a:spcBef>
                <a:spcPts val="0"/>
              </a:spcBef>
            </a:pPr>
            <a:r>
              <a:rPr lang="en-US" sz="1600" b="1">
                <a:solidFill>
                  <a:schemeClr val="tx1"/>
                </a:solidFill>
              </a:rPr>
              <a:t>U-4913B – Idlewild Road Interchange</a:t>
            </a:r>
          </a:p>
          <a:p>
            <a:pPr marL="511175" lvl="2" indent="-285750">
              <a:spcBef>
                <a:spcPts val="0"/>
              </a:spcBef>
            </a:pPr>
            <a:endParaRPr lang="en-US" sz="1600" b="1">
              <a:solidFill>
                <a:schemeClr val="tx1"/>
              </a:solidFill>
            </a:endParaRPr>
          </a:p>
          <a:p>
            <a:pPr marL="1143000" lvl="2" indent="-285750">
              <a:spcBef>
                <a:spcPts val="0"/>
              </a:spcBef>
            </a:pPr>
            <a:endParaRPr lang="en-US" sz="1600" b="1">
              <a:solidFill>
                <a:schemeClr val="tx1"/>
              </a:solidFill>
            </a:endParaRPr>
          </a:p>
          <a:p>
            <a:pPr marL="1143000" lvl="2" indent="-285750">
              <a:spcBef>
                <a:spcPts val="0"/>
              </a:spcBef>
            </a:pPr>
            <a:endParaRPr lang="en-US" sz="1600" b="1">
              <a:solidFill>
                <a:schemeClr val="tx1"/>
              </a:solidFill>
            </a:endParaRPr>
          </a:p>
          <a:p>
            <a:pPr marL="1143000" lvl="2" indent="-285750">
              <a:spcBef>
                <a:spcPts val="0"/>
              </a:spcBef>
            </a:pPr>
            <a:endParaRPr lang="en-US" sz="1600" b="1">
              <a:solidFill>
                <a:schemeClr val="tx1"/>
              </a:solidFill>
            </a:endParaRPr>
          </a:p>
          <a:p>
            <a:pPr marL="1143000" lvl="2" indent="-285750">
              <a:spcBef>
                <a:spcPts val="0"/>
              </a:spcBef>
            </a:pPr>
            <a:endParaRPr lang="en-US" sz="1600" b="1">
              <a:solidFill>
                <a:schemeClr val="tx1"/>
              </a:solidFill>
            </a:endParaRPr>
          </a:p>
          <a:p>
            <a:pPr marL="1143000" lvl="2" indent="-285750">
              <a:spcBef>
                <a:spcPts val="0"/>
              </a:spcBef>
            </a:pPr>
            <a:endParaRPr lang="en-US" sz="1800" b="1">
              <a:solidFill>
                <a:schemeClr val="tx1"/>
              </a:solidFill>
            </a:endParaRPr>
          </a:p>
          <a:p>
            <a:pPr marL="285750" indent="-285750">
              <a:buFont typeface="Arial" panose="020B0604020202020204" pitchFamily="34" charset="0"/>
              <a:buChar char="•"/>
            </a:pPr>
            <a:endParaRPr lang="en-US" sz="2000" b="1"/>
          </a:p>
        </p:txBody>
      </p:sp>
      <p:sp>
        <p:nvSpPr>
          <p:cNvPr id="7" name="Title 6">
            <a:extLst>
              <a:ext uri="{FF2B5EF4-FFF2-40B4-BE49-F238E27FC236}">
                <a16:creationId xmlns:a16="http://schemas.microsoft.com/office/drawing/2014/main" id="{1B08552E-7FDB-4A69-3F42-5AE121A04EA0}"/>
              </a:ext>
            </a:extLst>
          </p:cNvPr>
          <p:cNvSpPr>
            <a:spLocks noGrp="1"/>
          </p:cNvSpPr>
          <p:nvPr>
            <p:ph type="title"/>
          </p:nvPr>
        </p:nvSpPr>
        <p:spPr/>
        <p:txBody>
          <a:bodyPr/>
          <a:lstStyle/>
          <a:p>
            <a:r>
              <a:rPr lang="en-US"/>
              <a:t>Agenda</a:t>
            </a:r>
          </a:p>
        </p:txBody>
      </p:sp>
      <p:sp>
        <p:nvSpPr>
          <p:cNvPr id="18" name="Text Placeholder 17">
            <a:extLst>
              <a:ext uri="{FF2B5EF4-FFF2-40B4-BE49-F238E27FC236}">
                <a16:creationId xmlns:a16="http://schemas.microsoft.com/office/drawing/2014/main" id="{13ABF3CF-9683-233D-8DC0-00896656D854}"/>
              </a:ext>
            </a:extLst>
          </p:cNvPr>
          <p:cNvSpPr>
            <a:spLocks noGrp="1"/>
          </p:cNvSpPr>
          <p:nvPr>
            <p:ph type="body" sz="quarter" idx="11"/>
          </p:nvPr>
        </p:nvSpPr>
        <p:spPr/>
        <p:txBody>
          <a:bodyPr/>
          <a:lstStyle/>
          <a:p>
            <a:endParaRPr lang="en-US"/>
          </a:p>
        </p:txBody>
      </p:sp>
      <p:sp>
        <p:nvSpPr>
          <p:cNvPr id="6" name="TextBox 8">
            <a:extLst>
              <a:ext uri="{FF2B5EF4-FFF2-40B4-BE49-F238E27FC236}">
                <a16:creationId xmlns:a16="http://schemas.microsoft.com/office/drawing/2014/main" id="{11BF92B4-3402-0DB6-1167-72B0805F9797}"/>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a:t>Other slide variations are available. Select Insert above and choose “new slide” to see all the options.</a:t>
            </a:r>
          </a:p>
        </p:txBody>
      </p:sp>
      <p:pic>
        <p:nvPicPr>
          <p:cNvPr id="4" name="Picture Placeholder 3">
            <a:extLst>
              <a:ext uri="{FF2B5EF4-FFF2-40B4-BE49-F238E27FC236}">
                <a16:creationId xmlns:a16="http://schemas.microsoft.com/office/drawing/2014/main" id="{716D8CC2-8688-C187-08B0-67F166CCAC4B}"/>
              </a:ext>
            </a:extLst>
          </p:cNvPr>
          <p:cNvPicPr>
            <a:picLocks noGrp="1" noChangeAspect="1"/>
          </p:cNvPicPr>
          <p:nvPr>
            <p:ph type="pic" sz="quarter" idx="12"/>
          </p:nvPr>
        </p:nvPicPr>
        <p:blipFill>
          <a:blip r:embed="rId2"/>
          <a:srcRect l="3194" t="1203" r="3194"/>
          <a:stretch>
            <a:fillRect/>
          </a:stretch>
        </p:blipFill>
        <p:spPr>
          <a:xfrm>
            <a:off x="6157003" y="1195754"/>
            <a:ext cx="5446712" cy="4137469"/>
          </a:xfrm>
          <a:prstGeom prst="rect">
            <a:avLst/>
          </a:prstGeom>
        </p:spPr>
      </p:pic>
    </p:spTree>
    <p:extLst>
      <p:ext uri="{BB962C8B-B14F-4D97-AF65-F5344CB8AC3E}">
        <p14:creationId xmlns:p14="http://schemas.microsoft.com/office/powerpoint/2010/main" val="306207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8CE1E-525D-9CA8-763F-787A2078B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D63FA-6D9C-8D20-DF87-9D6734BE629A}"/>
              </a:ext>
            </a:extLst>
          </p:cNvPr>
          <p:cNvSpPr>
            <a:spLocks noGrp="1"/>
          </p:cNvSpPr>
          <p:nvPr>
            <p:ph type="ctrTitle"/>
          </p:nvPr>
        </p:nvSpPr>
        <p:spPr>
          <a:xfrm>
            <a:off x="1209675" y="1848342"/>
            <a:ext cx="9725026" cy="1655762"/>
          </a:xfrm>
        </p:spPr>
        <p:txBody>
          <a:bodyPr/>
          <a:lstStyle/>
          <a:p>
            <a:r>
              <a:rPr lang="en-US"/>
              <a:t>U-4714 AC – Old Monroe Road</a:t>
            </a:r>
          </a:p>
        </p:txBody>
      </p:sp>
    </p:spTree>
    <p:extLst>
      <p:ext uri="{BB962C8B-B14F-4D97-AF65-F5344CB8AC3E}">
        <p14:creationId xmlns:p14="http://schemas.microsoft.com/office/powerpoint/2010/main" val="2854771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7037D-7F4D-EF9D-CB4D-D88426BBD39F}"/>
              </a:ext>
            </a:extLst>
          </p:cNvPr>
          <p:cNvSpPr>
            <a:spLocks noGrp="1"/>
          </p:cNvSpPr>
          <p:nvPr>
            <p:ph idx="1"/>
          </p:nvPr>
        </p:nvSpPr>
        <p:spPr>
          <a:xfrm>
            <a:off x="434567" y="1496962"/>
            <a:ext cx="6012532" cy="4933336"/>
          </a:xfrm>
          <a:solidFill>
            <a:schemeClr val="bg1"/>
          </a:solidFill>
        </p:spPr>
        <p:txBody>
          <a:bodyPr>
            <a:normAutofit/>
          </a:bodyPr>
          <a:lstStyle/>
          <a:p>
            <a:pPr>
              <a:spcBef>
                <a:spcPts val="375"/>
              </a:spcBef>
            </a:pPr>
            <a:endParaRPr lang="en-US" b="1"/>
          </a:p>
          <a:p>
            <a:pPr>
              <a:spcBef>
                <a:spcPts val="375"/>
              </a:spcBef>
            </a:pPr>
            <a:r>
              <a:rPr lang="en-US" b="1"/>
              <a:t>Funded Project Scope</a:t>
            </a:r>
            <a:r>
              <a:rPr lang="en-US"/>
              <a:t>: </a:t>
            </a:r>
          </a:p>
          <a:p>
            <a:pPr marL="800100" lvl="1" indent="-285750"/>
            <a:r>
              <a:rPr lang="en-US"/>
              <a:t>Widen Old Monroe Road to Four Lanes from east I-485 to Morningside Meadow Lane.</a:t>
            </a:r>
          </a:p>
          <a:p>
            <a:pPr marL="800100" lvl="1" indent="-285750"/>
            <a:endParaRPr lang="en-US"/>
          </a:p>
          <a:p>
            <a:pPr>
              <a:spcBef>
                <a:spcPts val="375"/>
              </a:spcBef>
            </a:pPr>
            <a:r>
              <a:rPr lang="en-US" b="1"/>
              <a:t>Important Dates</a:t>
            </a:r>
            <a:r>
              <a:rPr lang="en-US"/>
              <a:t>: </a:t>
            </a:r>
          </a:p>
          <a:p>
            <a:pPr marL="800100" lvl="1" indent="-285750"/>
            <a:r>
              <a:rPr lang="en-US" altLang="en-US">
                <a:solidFill>
                  <a:srgbClr val="000000"/>
                </a:solidFill>
                <a:latin typeface="Montserrat Light" panose="00000400000000000000" pitchFamily="2" charset="0"/>
              </a:rPr>
              <a:t>Contract Award in Summer 2026</a:t>
            </a:r>
          </a:p>
          <a:p>
            <a:pPr marL="800100" lvl="1" indent="-285750"/>
            <a:r>
              <a:rPr lang="en-US" altLang="en-US">
                <a:solidFill>
                  <a:srgbClr val="000000"/>
                </a:solidFill>
                <a:latin typeface="Montserrat Light" panose="00000400000000000000" pitchFamily="2" charset="0"/>
              </a:rPr>
              <a:t>Construction Estimate $45.2M</a:t>
            </a:r>
          </a:p>
          <a:p>
            <a:pPr>
              <a:spcBef>
                <a:spcPts val="375"/>
              </a:spcBef>
            </a:pPr>
            <a:endParaRPr lang="en-US" b="1"/>
          </a:p>
          <a:p>
            <a:pPr>
              <a:spcBef>
                <a:spcPts val="375"/>
              </a:spcBef>
            </a:pPr>
            <a:r>
              <a:rPr lang="en-US" b="1"/>
              <a:t>Current Status</a:t>
            </a:r>
            <a:r>
              <a:rPr lang="en-US"/>
              <a:t>: </a:t>
            </a:r>
          </a:p>
          <a:p>
            <a:pPr marL="800100" lvl="1" indent="-285750"/>
            <a:r>
              <a:rPr lang="en-US"/>
              <a:t>Utility Relocation Underway</a:t>
            </a:r>
          </a:p>
          <a:p>
            <a:pPr marL="800100" lvl="1" indent="-285750"/>
            <a:endParaRPr lang="en-US"/>
          </a:p>
        </p:txBody>
      </p:sp>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a:xfrm>
            <a:off x="434567" y="1091891"/>
            <a:ext cx="6810296" cy="405071"/>
          </a:xfrm>
        </p:spPr>
        <p:txBody>
          <a:bodyPr anchor="ctr">
            <a:noAutofit/>
          </a:bodyPr>
          <a:lstStyle/>
          <a:p>
            <a:r>
              <a:rPr lang="en-US">
                <a:solidFill>
                  <a:srgbClr val="0070C0"/>
                </a:solidFill>
              </a:rPr>
              <a:t>U- 4714 AC Old Monroe Road Widening</a:t>
            </a:r>
          </a:p>
        </p:txBody>
      </p:sp>
      <p:sp>
        <p:nvSpPr>
          <p:cNvPr id="47" name="Text Placeholder 5">
            <a:extLst>
              <a:ext uri="{FF2B5EF4-FFF2-40B4-BE49-F238E27FC236}">
                <a16:creationId xmlns:a16="http://schemas.microsoft.com/office/drawing/2014/main" id="{814457B0-91A9-5530-2039-0708699229C3}"/>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8CC40D8F-4079-BD04-0F91-D468C8B63046}"/>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4" name="Picture 3">
            <a:extLst>
              <a:ext uri="{FF2B5EF4-FFF2-40B4-BE49-F238E27FC236}">
                <a16:creationId xmlns:a16="http://schemas.microsoft.com/office/drawing/2014/main" id="{FAA725F3-02BF-388E-A4DD-43334D1CFBC8}"/>
              </a:ext>
            </a:extLst>
          </p:cNvPr>
          <p:cNvPicPr>
            <a:picLocks noChangeAspect="1"/>
          </p:cNvPicPr>
          <p:nvPr/>
        </p:nvPicPr>
        <p:blipFill>
          <a:blip r:embed="rId3"/>
          <a:srcRect l="22936" t="14732"/>
          <a:stretch>
            <a:fillRect/>
          </a:stretch>
        </p:blipFill>
        <p:spPr>
          <a:xfrm>
            <a:off x="7244862" y="0"/>
            <a:ext cx="4947138" cy="6858000"/>
          </a:xfrm>
          <a:prstGeom prst="rect">
            <a:avLst/>
          </a:prstGeom>
        </p:spPr>
      </p:pic>
    </p:spTree>
    <p:extLst>
      <p:ext uri="{BB962C8B-B14F-4D97-AF65-F5344CB8AC3E}">
        <p14:creationId xmlns:p14="http://schemas.microsoft.com/office/powerpoint/2010/main" val="174096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BB81-9E2C-5B31-D251-5F2D7754E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B8772-C4AD-9FF4-3D15-EEFCBE4C0687}"/>
              </a:ext>
            </a:extLst>
          </p:cNvPr>
          <p:cNvSpPr>
            <a:spLocks noGrp="1"/>
          </p:cNvSpPr>
          <p:nvPr>
            <p:ph type="ctrTitle"/>
          </p:nvPr>
        </p:nvSpPr>
        <p:spPr>
          <a:xfrm>
            <a:off x="1209675" y="1816592"/>
            <a:ext cx="9725026" cy="1655762"/>
          </a:xfrm>
        </p:spPr>
        <p:txBody>
          <a:bodyPr/>
          <a:lstStyle/>
          <a:p>
            <a:r>
              <a:rPr lang="en-US"/>
              <a:t>U-4714 BA/BB – Old Monroe</a:t>
            </a:r>
          </a:p>
        </p:txBody>
      </p:sp>
    </p:spTree>
    <p:extLst>
      <p:ext uri="{BB962C8B-B14F-4D97-AF65-F5344CB8AC3E}">
        <p14:creationId xmlns:p14="http://schemas.microsoft.com/office/powerpoint/2010/main" val="197094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3BFD-09B2-DE1C-B7AE-8DD51A69D77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74BF6-4B35-8EC5-CD4C-182A63B8B949}"/>
              </a:ext>
            </a:extLst>
          </p:cNvPr>
          <p:cNvSpPr>
            <a:spLocks noGrp="1"/>
          </p:cNvSpPr>
          <p:nvPr>
            <p:ph idx="1"/>
          </p:nvPr>
        </p:nvSpPr>
        <p:spPr>
          <a:xfrm>
            <a:off x="434567" y="1496962"/>
            <a:ext cx="6388264" cy="4933336"/>
          </a:xfrm>
          <a:solidFill>
            <a:schemeClr val="bg1"/>
          </a:solidFill>
        </p:spPr>
        <p:txBody>
          <a:bodyPr>
            <a:normAutofit lnSpcReduction="10000"/>
          </a:bodyPr>
          <a:lstStyle/>
          <a:p>
            <a:pPr>
              <a:spcBef>
                <a:spcPts val="375"/>
              </a:spcBef>
            </a:pPr>
            <a:endParaRPr lang="en-US" b="1"/>
          </a:p>
          <a:p>
            <a:pPr>
              <a:spcBef>
                <a:spcPts val="375"/>
              </a:spcBef>
            </a:pPr>
            <a:r>
              <a:rPr lang="en-US" b="1"/>
              <a:t>Funded Project Scope</a:t>
            </a:r>
            <a:r>
              <a:rPr lang="en-US"/>
              <a:t>: </a:t>
            </a:r>
          </a:p>
          <a:p>
            <a:pPr marL="800100" lvl="1" indent="-285750"/>
            <a:r>
              <a:rPr lang="en-US"/>
              <a:t>U-4714 BA - Widen Old Monroe Road to Four Lanes from Morningside Meadow Lane to Indian Trail Road</a:t>
            </a:r>
          </a:p>
          <a:p>
            <a:pPr marL="800100" lvl="1" indent="-285750"/>
            <a:r>
              <a:rPr lang="en-US"/>
              <a:t>U-4714 BB – Widen Old Monroe Road to Four Lanes from Indian Trail Road to East of Wesley Chapel Stouts Road</a:t>
            </a:r>
          </a:p>
          <a:p>
            <a:pPr marL="800100" lvl="1" indent="-285750"/>
            <a:endParaRPr lang="en-US"/>
          </a:p>
          <a:p>
            <a:pPr>
              <a:spcBef>
                <a:spcPts val="375"/>
              </a:spcBef>
            </a:pPr>
            <a:r>
              <a:rPr lang="en-US" b="1"/>
              <a:t>Important Dates</a:t>
            </a:r>
            <a:r>
              <a:rPr lang="en-US"/>
              <a:t>: </a:t>
            </a:r>
          </a:p>
          <a:p>
            <a:pPr marL="800100" lvl="1" indent="-285750"/>
            <a:r>
              <a:rPr lang="en-US" altLang="en-US">
                <a:solidFill>
                  <a:srgbClr val="000000"/>
                </a:solidFill>
                <a:latin typeface="Montserrat Light" panose="00000400000000000000" pitchFamily="2" charset="0"/>
              </a:rPr>
              <a:t>Contract Award</a:t>
            </a:r>
          </a:p>
          <a:p>
            <a:pPr marL="1143000" lvl="2" indent="-285750"/>
            <a:r>
              <a:rPr lang="en-US" altLang="en-US">
                <a:solidFill>
                  <a:srgbClr val="000000"/>
                </a:solidFill>
                <a:latin typeface="Montserrat Light" panose="00000400000000000000" pitchFamily="2" charset="0"/>
              </a:rPr>
              <a:t>U-4714 BA – Summer 2026</a:t>
            </a:r>
          </a:p>
          <a:p>
            <a:pPr marL="1143000" lvl="2" indent="-285750"/>
            <a:r>
              <a:rPr lang="en-US" altLang="en-US">
                <a:solidFill>
                  <a:srgbClr val="000000"/>
                </a:solidFill>
                <a:latin typeface="Montserrat Light" panose="00000400000000000000" pitchFamily="2" charset="0"/>
              </a:rPr>
              <a:t>U-4714 BB – Winter/Spring 2028</a:t>
            </a:r>
          </a:p>
          <a:p>
            <a:pPr marL="800100" lvl="1" indent="-285750"/>
            <a:r>
              <a:rPr lang="en-US"/>
              <a:t>Construction Costs</a:t>
            </a:r>
          </a:p>
          <a:p>
            <a:pPr marL="1143000" lvl="2" indent="-285750"/>
            <a:r>
              <a:rPr lang="en-US"/>
              <a:t>U-4714 BA – Est. $22.6M</a:t>
            </a:r>
          </a:p>
          <a:p>
            <a:pPr marL="1143000" lvl="2" indent="-285750"/>
            <a:r>
              <a:rPr lang="en-US"/>
              <a:t>U-4714 BB – Est. $77.8M</a:t>
            </a:r>
          </a:p>
          <a:p>
            <a:pPr marL="1143000" lvl="2" indent="-285750"/>
            <a:endParaRPr lang="en-US"/>
          </a:p>
          <a:p>
            <a:pPr>
              <a:spcBef>
                <a:spcPts val="375"/>
              </a:spcBef>
            </a:pPr>
            <a:r>
              <a:rPr lang="en-US" b="1"/>
              <a:t>Current Status</a:t>
            </a:r>
            <a:r>
              <a:rPr lang="en-US"/>
              <a:t>: </a:t>
            </a:r>
          </a:p>
          <a:p>
            <a:pPr marL="800100" lvl="1" indent="-285750"/>
            <a:r>
              <a:rPr kumimoji="0" lang="en-US" altLang="en-US" sz="1600" i="0" u="none" strike="noStrike" kern="1200" cap="none" spc="0" normalizeH="0" baseline="0" noProof="0">
                <a:ln>
                  <a:noFill/>
                </a:ln>
                <a:solidFill>
                  <a:srgbClr val="000000"/>
                </a:solidFill>
                <a:effectLst/>
                <a:uLnTx/>
                <a:uFillTx/>
                <a:latin typeface="Montserrat Light" panose="00000400000000000000" pitchFamily="2" charset="0"/>
              </a:rPr>
              <a:t>U-4714 BA – Utility Relocation Underway</a:t>
            </a:r>
          </a:p>
          <a:p>
            <a:pPr marL="800100" lvl="1" indent="-285750"/>
            <a:r>
              <a:rPr lang="en-US" altLang="en-US">
                <a:solidFill>
                  <a:srgbClr val="000000"/>
                </a:solidFill>
                <a:latin typeface="Montserrat Light" panose="00000400000000000000" pitchFamily="2" charset="0"/>
              </a:rPr>
              <a:t>U-4714 BB – ROW Acquisition Underway</a:t>
            </a:r>
            <a:endParaRPr kumimoji="0" lang="en-US" altLang="en-US" sz="1600" i="0" u="none" strike="noStrike" kern="1200" cap="none" spc="0" normalizeH="0" baseline="0" noProof="0">
              <a:ln>
                <a:noFill/>
              </a:ln>
              <a:solidFill>
                <a:srgbClr val="000000"/>
              </a:solidFill>
              <a:effectLst/>
              <a:uLnTx/>
              <a:uFillTx/>
              <a:latin typeface="Montserrat Light" panose="00000400000000000000" pitchFamily="2" charset="0"/>
            </a:endParaRPr>
          </a:p>
          <a:p>
            <a:pPr marL="800100" lvl="1" indent="-285750"/>
            <a:endParaRPr lang="en-US"/>
          </a:p>
          <a:p>
            <a:pPr marL="800100" lvl="1" indent="-285750"/>
            <a:endParaRPr lang="en-US"/>
          </a:p>
        </p:txBody>
      </p:sp>
      <p:sp>
        <p:nvSpPr>
          <p:cNvPr id="3" name="Title 2">
            <a:extLst>
              <a:ext uri="{FF2B5EF4-FFF2-40B4-BE49-F238E27FC236}">
                <a16:creationId xmlns:a16="http://schemas.microsoft.com/office/drawing/2014/main" id="{593F7971-269C-6E1A-1CDF-5EF7D3BBCA83}"/>
              </a:ext>
            </a:extLst>
          </p:cNvPr>
          <p:cNvSpPr>
            <a:spLocks noGrp="1"/>
          </p:cNvSpPr>
          <p:nvPr>
            <p:ph type="title"/>
          </p:nvPr>
        </p:nvSpPr>
        <p:spPr>
          <a:xfrm>
            <a:off x="434567" y="1091891"/>
            <a:ext cx="6810296" cy="286997"/>
          </a:xfrm>
        </p:spPr>
        <p:txBody>
          <a:bodyPr anchor="ctr">
            <a:noAutofit/>
          </a:bodyPr>
          <a:lstStyle/>
          <a:p>
            <a:r>
              <a:rPr lang="en-US">
                <a:solidFill>
                  <a:srgbClr val="0070C0"/>
                </a:solidFill>
              </a:rPr>
              <a:t>U-4714 BA/BB – Old Monroe Road Widening</a:t>
            </a:r>
          </a:p>
        </p:txBody>
      </p:sp>
      <p:sp>
        <p:nvSpPr>
          <p:cNvPr id="47" name="Text Placeholder 5">
            <a:extLst>
              <a:ext uri="{FF2B5EF4-FFF2-40B4-BE49-F238E27FC236}">
                <a16:creationId xmlns:a16="http://schemas.microsoft.com/office/drawing/2014/main" id="{E019F02C-1AEF-0CA9-D7C9-C3C390F67B75}"/>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2610B407-BD07-AD2C-DDFC-9618505F12BB}"/>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7" name="Picture 6">
            <a:extLst>
              <a:ext uri="{FF2B5EF4-FFF2-40B4-BE49-F238E27FC236}">
                <a16:creationId xmlns:a16="http://schemas.microsoft.com/office/drawing/2014/main" id="{B735B568-5BAA-7E68-FFC5-F400103194E1}"/>
              </a:ext>
            </a:extLst>
          </p:cNvPr>
          <p:cNvPicPr>
            <a:picLocks noChangeAspect="1"/>
          </p:cNvPicPr>
          <p:nvPr/>
        </p:nvPicPr>
        <p:blipFill>
          <a:blip r:embed="rId3"/>
          <a:srcRect l="13766" t="8951"/>
          <a:stretch>
            <a:fillRect/>
          </a:stretch>
        </p:blipFill>
        <p:spPr>
          <a:xfrm>
            <a:off x="7168130" y="-6472"/>
            <a:ext cx="5023870" cy="6864471"/>
          </a:xfrm>
          <a:prstGeom prst="rect">
            <a:avLst/>
          </a:prstGeom>
        </p:spPr>
      </p:pic>
    </p:spTree>
    <p:extLst>
      <p:ext uri="{BB962C8B-B14F-4D97-AF65-F5344CB8AC3E}">
        <p14:creationId xmlns:p14="http://schemas.microsoft.com/office/powerpoint/2010/main" val="1927243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64DE-F91A-FA19-A74D-37F497198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EC65B-3B04-1C7F-93C0-EB8DCFC26104}"/>
              </a:ext>
            </a:extLst>
          </p:cNvPr>
          <p:cNvSpPr>
            <a:spLocks noGrp="1"/>
          </p:cNvSpPr>
          <p:nvPr>
            <p:ph type="ctrTitle"/>
          </p:nvPr>
        </p:nvSpPr>
        <p:spPr>
          <a:xfrm>
            <a:off x="1209675" y="1848342"/>
            <a:ext cx="9725026" cy="1655762"/>
          </a:xfrm>
        </p:spPr>
        <p:txBody>
          <a:bodyPr/>
          <a:lstStyle/>
          <a:p>
            <a:r>
              <a:rPr lang="en-US"/>
              <a:t>U-6170 – Lawyers Road Widening   (PE Only)</a:t>
            </a:r>
          </a:p>
        </p:txBody>
      </p:sp>
    </p:spTree>
    <p:extLst>
      <p:ext uri="{BB962C8B-B14F-4D97-AF65-F5344CB8AC3E}">
        <p14:creationId xmlns:p14="http://schemas.microsoft.com/office/powerpoint/2010/main" val="2594488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E92CD-8851-7143-F9E4-1386E51C175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004F3-DD09-F5A6-BD9F-98C4760DEBE0}"/>
              </a:ext>
            </a:extLst>
          </p:cNvPr>
          <p:cNvSpPr>
            <a:spLocks noGrp="1"/>
          </p:cNvSpPr>
          <p:nvPr>
            <p:ph idx="1"/>
          </p:nvPr>
        </p:nvSpPr>
        <p:spPr>
          <a:xfrm>
            <a:off x="434567" y="1496962"/>
            <a:ext cx="6012532" cy="4933336"/>
          </a:xfrm>
          <a:solidFill>
            <a:schemeClr val="bg1"/>
          </a:solidFill>
        </p:spPr>
        <p:txBody>
          <a:bodyPr>
            <a:normAutofit/>
          </a:bodyPr>
          <a:lstStyle/>
          <a:p>
            <a:pPr>
              <a:spcBef>
                <a:spcPts val="375"/>
              </a:spcBef>
            </a:pPr>
            <a:r>
              <a:rPr lang="en-US" b="1"/>
              <a:t>Funded Project Scope</a:t>
            </a:r>
            <a:r>
              <a:rPr lang="en-US"/>
              <a:t>: </a:t>
            </a:r>
          </a:p>
          <a:p>
            <a:pPr marL="800100" lvl="1" indent="-285750"/>
            <a:r>
              <a:rPr lang="en-US"/>
              <a:t>Widen Lawyers Road to Four Lanes from I-485 to Stevens Mill Road</a:t>
            </a:r>
          </a:p>
          <a:p>
            <a:pPr marL="800100" lvl="1" indent="-285750"/>
            <a:endParaRPr lang="en-US"/>
          </a:p>
          <a:p>
            <a:pPr>
              <a:spcBef>
                <a:spcPts val="375"/>
              </a:spcBef>
            </a:pPr>
            <a:r>
              <a:rPr lang="en-US" b="1"/>
              <a:t>Current Status</a:t>
            </a:r>
            <a:r>
              <a:rPr lang="en-US"/>
              <a:t>: </a:t>
            </a:r>
          </a:p>
          <a:p>
            <a:pPr marL="800100" lvl="1" indent="-285750"/>
            <a:r>
              <a:rPr kumimoji="0" lang="en-US" altLang="en-US" sz="1600" i="0" u="none" strike="noStrike" kern="1200" cap="none" spc="0" normalizeH="0" baseline="0" noProof="0">
                <a:ln>
                  <a:noFill/>
                </a:ln>
                <a:solidFill>
                  <a:srgbClr val="000000"/>
                </a:solidFill>
                <a:effectLst/>
                <a:uLnTx/>
                <a:uFillTx/>
                <a:latin typeface="Montserrat Light" panose="00000400000000000000" pitchFamily="2" charset="0"/>
              </a:rPr>
              <a:t>Project is currently funded for preliminary engineering only.</a:t>
            </a:r>
          </a:p>
          <a:p>
            <a:pPr marL="800100" lvl="1" indent="-285750"/>
            <a:r>
              <a:rPr lang="en-US" altLang="en-US">
                <a:solidFill>
                  <a:srgbClr val="000000"/>
                </a:solidFill>
                <a:latin typeface="Montserrat Light" panose="00000400000000000000" pitchFamily="2" charset="0"/>
              </a:rPr>
              <a:t>In beginning stages of development with forecast and capacity analysis complete.</a:t>
            </a:r>
          </a:p>
          <a:p>
            <a:pPr marL="800100" lvl="1" indent="-285750"/>
            <a:endParaRPr lang="en-US"/>
          </a:p>
          <a:p>
            <a:pPr marL="800100" lvl="1" indent="-285750"/>
            <a:endParaRPr lang="en-US"/>
          </a:p>
        </p:txBody>
      </p:sp>
      <p:sp>
        <p:nvSpPr>
          <p:cNvPr id="3" name="Title 2">
            <a:extLst>
              <a:ext uri="{FF2B5EF4-FFF2-40B4-BE49-F238E27FC236}">
                <a16:creationId xmlns:a16="http://schemas.microsoft.com/office/drawing/2014/main" id="{854CD16B-E36D-3941-DDB5-D51EA04554A6}"/>
              </a:ext>
            </a:extLst>
          </p:cNvPr>
          <p:cNvSpPr>
            <a:spLocks noGrp="1"/>
          </p:cNvSpPr>
          <p:nvPr>
            <p:ph type="title"/>
          </p:nvPr>
        </p:nvSpPr>
        <p:spPr>
          <a:xfrm>
            <a:off x="434566" y="1091891"/>
            <a:ext cx="11235351" cy="286997"/>
          </a:xfrm>
        </p:spPr>
        <p:txBody>
          <a:bodyPr anchor="ctr">
            <a:noAutofit/>
          </a:bodyPr>
          <a:lstStyle/>
          <a:p>
            <a:r>
              <a:rPr lang="en-US">
                <a:solidFill>
                  <a:srgbClr val="0070C0"/>
                </a:solidFill>
              </a:rPr>
              <a:t>U-6170 Lawyer Road Widening</a:t>
            </a:r>
          </a:p>
        </p:txBody>
      </p:sp>
      <p:sp>
        <p:nvSpPr>
          <p:cNvPr id="47" name="Text Placeholder 5">
            <a:extLst>
              <a:ext uri="{FF2B5EF4-FFF2-40B4-BE49-F238E27FC236}">
                <a16:creationId xmlns:a16="http://schemas.microsoft.com/office/drawing/2014/main" id="{48444AD5-60DE-BAE7-8394-6B5AA21311F3}"/>
              </a:ext>
            </a:extLst>
          </p:cNvPr>
          <p:cNvSpPr>
            <a:spLocks noGrp="1"/>
          </p:cNvSpPr>
          <p:nvPr>
            <p:ph type="body" sz="quarter" idx="11"/>
          </p:nvPr>
        </p:nvSpPr>
        <p:spPr>
          <a:xfrm>
            <a:off x="2902689" y="216782"/>
            <a:ext cx="8785728" cy="661988"/>
          </a:xfrm>
        </p:spPr>
        <p:txBody>
          <a:bodyPr/>
          <a:lstStyle/>
          <a:p>
            <a:endParaRPr lang="en-US"/>
          </a:p>
        </p:txBody>
      </p:sp>
      <p:sp>
        <p:nvSpPr>
          <p:cNvPr id="8" name="TextBox 8">
            <a:extLst>
              <a:ext uri="{FF2B5EF4-FFF2-40B4-BE49-F238E27FC236}">
                <a16:creationId xmlns:a16="http://schemas.microsoft.com/office/drawing/2014/main" id="{B25D8FF0-7EFC-39AD-67F3-FD97CD511EC7}"/>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a:t>Other slide variations are available. Select Insert above and choose “new slide” to see all the options.</a:t>
            </a:r>
          </a:p>
        </p:txBody>
      </p:sp>
      <p:pic>
        <p:nvPicPr>
          <p:cNvPr id="4" name="Picture 3">
            <a:extLst>
              <a:ext uri="{FF2B5EF4-FFF2-40B4-BE49-F238E27FC236}">
                <a16:creationId xmlns:a16="http://schemas.microsoft.com/office/drawing/2014/main" id="{5D33CC73-A64D-3869-86A6-09F861CCDA47}"/>
              </a:ext>
            </a:extLst>
          </p:cNvPr>
          <p:cNvPicPr>
            <a:picLocks noChangeAspect="1"/>
          </p:cNvPicPr>
          <p:nvPr/>
        </p:nvPicPr>
        <p:blipFill>
          <a:blip r:embed="rId3"/>
          <a:srcRect l="22936" t="14732"/>
          <a:stretch>
            <a:fillRect/>
          </a:stretch>
        </p:blipFill>
        <p:spPr>
          <a:xfrm>
            <a:off x="7244862" y="0"/>
            <a:ext cx="4947138" cy="6858000"/>
          </a:xfrm>
          <a:prstGeom prst="rect">
            <a:avLst/>
          </a:prstGeom>
        </p:spPr>
      </p:pic>
    </p:spTree>
    <p:extLst>
      <p:ext uri="{BB962C8B-B14F-4D97-AF65-F5344CB8AC3E}">
        <p14:creationId xmlns:p14="http://schemas.microsoft.com/office/powerpoint/2010/main" val="2005278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AEFA-8D50-58D4-BF4B-120690F09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EF9C9-ACCE-28C5-FE3C-55B769037E44}"/>
              </a:ext>
            </a:extLst>
          </p:cNvPr>
          <p:cNvSpPr>
            <a:spLocks noGrp="1"/>
          </p:cNvSpPr>
          <p:nvPr>
            <p:ph type="ctrTitle"/>
          </p:nvPr>
        </p:nvSpPr>
        <p:spPr>
          <a:xfrm>
            <a:off x="1209675" y="1848342"/>
            <a:ext cx="9725026" cy="1655762"/>
          </a:xfrm>
        </p:spPr>
        <p:txBody>
          <a:bodyPr/>
          <a:lstStyle/>
          <a:p>
            <a:r>
              <a:rPr lang="en-US"/>
              <a:t>U-5112 - Potter Road Intersection</a:t>
            </a:r>
          </a:p>
        </p:txBody>
      </p:sp>
    </p:spTree>
    <p:extLst>
      <p:ext uri="{BB962C8B-B14F-4D97-AF65-F5344CB8AC3E}">
        <p14:creationId xmlns:p14="http://schemas.microsoft.com/office/powerpoint/2010/main" val="13059887"/>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335637-2210-46f1-84f0-eb4b6a36b133" xsi:nil="true"/>
    <lcf76f155ced4ddcb4097134ff3c332f xmlns="616bc987-ff73-4bd8-9b0f-be77ce536f19">
      <Terms xmlns="http://schemas.microsoft.com/office/infopath/2007/PartnerControls"/>
    </lcf76f155ced4ddcb4097134ff3c332f>
    <_dlc_DocId xmlns="21335637-2210-46f1-84f0-eb4b6a36b133">SJ6EPNJSWCQM-1643802886-390014</_dlc_DocId>
    <_dlc_DocIdUrl xmlns="21335637-2210-46f1-84f0-eb4b6a36b133">
      <Url>https://cnwtos.sharepoint.com/sites/dss1/_layouts/15/DocIdRedir.aspx?ID=SJ6EPNJSWCQM-1643802886-390014</Url>
      <Description>SJ6EPNJSWCQM-1643802886-390014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AF2301130EAA41AE9980F39530B0DB" ma:contentTypeVersion="19" ma:contentTypeDescription="Create a new document." ma:contentTypeScope="" ma:versionID="0de232086a8a59d18a0013da0b4f2309">
  <xsd:schema xmlns:xsd="http://www.w3.org/2001/XMLSchema" xmlns:xs="http://www.w3.org/2001/XMLSchema" xmlns:p="http://schemas.microsoft.com/office/2006/metadata/properties" xmlns:ns2="21335637-2210-46f1-84f0-eb4b6a36b133" xmlns:ns3="616bc987-ff73-4bd8-9b0f-be77ce536f19" targetNamespace="http://schemas.microsoft.com/office/2006/metadata/properties" ma:root="true" ma:fieldsID="7edcaf3941f28bebe7934d22b08edb85" ns2:_="" ns3:_="">
    <xsd:import namespace="21335637-2210-46f1-84f0-eb4b6a36b133"/>
    <xsd:import namespace="616bc987-ff73-4bd8-9b0f-be77ce536f1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35637-2210-46f1-84f0-eb4b6a36b13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3a9a20d-55bc-4f5c-9ebc-98c46f79c812}" ma:internalName="TaxCatchAll" ma:showField="CatchAllData" ma:web="21335637-2210-46f1-84f0-eb4b6a36b1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6bc987-ff73-4bd8-9b0f-be77ce536f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9344e0b-3bc8-4f80-94cc-0f08525560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813077E-0B1D-4289-A66A-91D055C2D841}">
  <ds:schemaRefs>
    <ds:schemaRef ds:uri="21335637-2210-46f1-84f0-eb4b6a36b133"/>
    <ds:schemaRef ds:uri="2bffa5ed-d359-4a82-8fc4-c00776da2fb0"/>
    <ds:schemaRef ds:uri="616bc987-ff73-4bd8-9b0f-be77ce536f19"/>
    <ds:schemaRef ds:uri="d3edecc7-0ce4-4c80-9c8c-78d3f0163d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3.xml><?xml version="1.0" encoding="utf-8"?>
<ds:datastoreItem xmlns:ds="http://schemas.openxmlformats.org/officeDocument/2006/customXml" ds:itemID="{E67B2BBE-5B51-41F5-A1BC-35906E633DDE}">
  <ds:schemaRefs>
    <ds:schemaRef ds:uri="21335637-2210-46f1-84f0-eb4b6a36b133"/>
    <ds:schemaRef ds:uri="616bc987-ff73-4bd8-9b0f-be77ce536f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41F7CC-4B7A-4E63-ACD5-213A9D40E0B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NCDOT-PowerPoint-Presentation-Template (1)</Template>
  <TotalTime>0</TotalTime>
  <Words>781</Words>
  <Application>Microsoft Office PowerPoint</Application>
  <PresentationFormat>Widescreen</PresentationFormat>
  <Paragraphs>129</Paragraphs>
  <Slides>19</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Montserrat</vt:lpstr>
      <vt:lpstr>Montserrat Light</vt:lpstr>
      <vt:lpstr>Montserrat Medium</vt:lpstr>
      <vt:lpstr>Montserrat SemiBold</vt:lpstr>
      <vt:lpstr>NCDOT Presentation Theme</vt:lpstr>
      <vt:lpstr>Custom Design</vt:lpstr>
      <vt:lpstr>1_NCDOT Presentation Theme</vt:lpstr>
      <vt:lpstr>Division 10 Stallings Projects</vt:lpstr>
      <vt:lpstr>Agenda</vt:lpstr>
      <vt:lpstr>U-4714 AC – Old Monroe Road</vt:lpstr>
      <vt:lpstr>U- 4714 AC Old Monroe Road Widening</vt:lpstr>
      <vt:lpstr>U-4714 BA/BB – Old Monroe</vt:lpstr>
      <vt:lpstr>U-4714 BA/BB – Old Monroe Road Widening</vt:lpstr>
      <vt:lpstr>U-6170 – Lawyers Road Widening   (PE Only)</vt:lpstr>
      <vt:lpstr>U-6170 Lawyer Road Widening</vt:lpstr>
      <vt:lpstr>U-5112 - Potter Road Intersection</vt:lpstr>
      <vt:lpstr>U-5112 Potter Rd Intersection Improvements</vt:lpstr>
      <vt:lpstr>U-5808 - Chestnut Lane Extension</vt:lpstr>
      <vt:lpstr>U-5808 Chestnut Lane Extension</vt:lpstr>
      <vt:lpstr>I-5507 - I-485 Express Lanes</vt:lpstr>
      <vt:lpstr>I-5507 I-485 Express Lanes</vt:lpstr>
      <vt:lpstr>U-4713A - Mckee Road Extension</vt:lpstr>
      <vt:lpstr>U-4713A Mckee Road Extension</vt:lpstr>
      <vt:lpstr>U-4913B – Idlewild Road Interchange</vt:lpstr>
      <vt:lpstr>U-4913B Idlewild Road Widening (Not funded)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Smyre, Beth</dc:creator>
  <cp:lastModifiedBy>Kevin Parker</cp:lastModifiedBy>
  <cp:revision>1</cp:revision>
  <cp:lastPrinted>2022-05-31T17:04:15Z</cp:lastPrinted>
  <dcterms:created xsi:type="dcterms:W3CDTF">2023-04-29T00:22:59Z</dcterms:created>
  <dcterms:modified xsi:type="dcterms:W3CDTF">2025-08-11T17:47:39Z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0x01010094AF2301130EAA41AE9980F39530B0DB</vt:lpwstr>
  </property>
  <property fmtid="{D5CDD505-2E9C-101B-9397-08002B2CF9AE}" pid="4" name="_dlc_DocIdItemGuid">
    <vt:lpwstr>3d7d9985-1f91-4bf0-84b4-2d3b94353988</vt:lpwstr>
  </property>
</Properties>
</file>